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5" r:id="rId4"/>
  </p:sldMasterIdLst>
  <p:notesMasterIdLst>
    <p:notesMasterId r:id="rId70"/>
  </p:notesMasterIdLst>
  <p:handoutMasterIdLst>
    <p:handoutMasterId r:id="rId71"/>
  </p:handoutMasterIdLst>
  <p:sldIdLst>
    <p:sldId id="341" r:id="rId5"/>
    <p:sldId id="256" r:id="rId6"/>
    <p:sldId id="262" r:id="rId7"/>
    <p:sldId id="257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4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328" r:id="rId50"/>
    <p:sldId id="329" r:id="rId51"/>
    <p:sldId id="330" r:id="rId52"/>
    <p:sldId id="331" r:id="rId53"/>
    <p:sldId id="332" r:id="rId54"/>
    <p:sldId id="333" r:id="rId55"/>
    <p:sldId id="334" r:id="rId56"/>
    <p:sldId id="335" r:id="rId57"/>
    <p:sldId id="336" r:id="rId58"/>
    <p:sldId id="337" r:id="rId59"/>
    <p:sldId id="343" r:id="rId60"/>
    <p:sldId id="339" r:id="rId61"/>
    <p:sldId id="344" r:id="rId62"/>
    <p:sldId id="345" r:id="rId63"/>
    <p:sldId id="346" r:id="rId64"/>
    <p:sldId id="347" r:id="rId65"/>
    <p:sldId id="348" r:id="rId66"/>
    <p:sldId id="349" r:id="rId67"/>
    <p:sldId id="350" r:id="rId68"/>
    <p:sldId id="351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5FC4862F-29CC-4A02-AD81-883EF540CF40}">
          <p14:sldIdLst>
            <p14:sldId id="341"/>
            <p14:sldId id="256"/>
            <p14:sldId id="262"/>
            <p14:sldId id="257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4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43"/>
            <p14:sldId id="339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4" autoAdjust="0"/>
    <p:restoredTop sz="96781" autoAdjust="0"/>
  </p:normalViewPr>
  <p:slideViewPr>
    <p:cSldViewPr snapToGrid="0" showGuides="1">
      <p:cViewPr varScale="1">
        <p:scale>
          <a:sx n="111" d="100"/>
          <a:sy n="111" d="100"/>
        </p:scale>
        <p:origin x="56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1758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7117E-D58A-422A-A81B-362E9F2EA265}" type="datetimeFigureOut">
              <a:rPr lang="de-DE" smtClean="0"/>
              <a:pPr/>
              <a:t>27.04.2023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38575-B761-4121-A7E4-457BB626566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3964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52672-2D72-42C2-B0B5-4CADDCB794C9}" type="datetimeFigureOut">
              <a:rPr lang="de-DE" noProof="0" smtClean="0"/>
              <a:pPr/>
              <a:t>27.04.2023</a:t>
            </a:fld>
            <a:endParaRPr lang="de-DE" noProof="0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Kopfzeil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 smtClean="0"/>
              <a:t>Textmasterformat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de-DE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BA502-DDEA-4552-B72A-9C62FF6620C8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52134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BA502-DDEA-4552-B72A-9C62FF6620C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48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BA502-DDEA-4552-B72A-9C62FF6620C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44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BA502-DDEA-4552-B72A-9C62FF6620C8}" type="slidenum">
              <a:rPr lang="de-DE" noProof="0" smtClean="0"/>
              <a:pPr/>
              <a:t>9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233632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BA502-DDEA-4552-B72A-9C62FF6620C8}" type="slidenum">
              <a:rPr lang="de-DE" noProof="0" smtClean="0"/>
              <a:pPr/>
              <a:t>11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829924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BA502-DDEA-4552-B72A-9C62FF6620C8}" type="slidenum">
              <a:rPr lang="de-DE" noProof="0" smtClean="0"/>
              <a:pPr/>
              <a:t>18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824906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BA502-DDEA-4552-B72A-9C62FF6620C8}" type="slidenum">
              <a:rPr lang="de-DE" noProof="0" smtClean="0"/>
              <a:pPr/>
              <a:t>19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028225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BA502-DDEA-4552-B72A-9C62FF6620C8}" type="slidenum">
              <a:rPr lang="de-DE" noProof="0" smtClean="0"/>
              <a:pPr/>
              <a:t>24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9330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de-DE" noProof="0" smtClean="0"/>
              <a:pPr/>
              <a:t>27.04.2023</a:t>
            </a:fld>
            <a:endParaRPr lang="de-DE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085608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de-DE" noProof="0" smtClean="0"/>
              <a:pPr/>
              <a:t>27.04.2023</a:t>
            </a:fld>
            <a:endParaRPr lang="de-DE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380964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de-DE" noProof="0" smtClean="0"/>
              <a:pPr/>
              <a:t>27.04.2023</a:t>
            </a:fld>
            <a:endParaRPr lang="de-DE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111001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de-DE" noProof="0" smtClean="0"/>
              <a:pPr/>
              <a:t>27.04.2023</a:t>
            </a:fld>
            <a:endParaRPr lang="de-DE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de-DE" noProof="0" smtClean="0"/>
              <a:pPr/>
              <a:t>‹Nr.›</a:t>
            </a:fld>
            <a:endParaRPr lang="de-DE" noProof="0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0335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de-DE" noProof="0" smtClean="0"/>
              <a:pPr/>
              <a:t>27.04.2023</a:t>
            </a:fld>
            <a:endParaRPr lang="de-DE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432087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de-DE" smtClean="0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de-DE" smtClean="0"/>
              <a:t>Formatvorlagen des Textmasters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de-DE" noProof="0" smtClean="0"/>
              <a:pPr/>
              <a:t>27.04.2023</a:t>
            </a:fld>
            <a:endParaRPr lang="de-DE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976417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de-DE" noProof="0" smtClean="0"/>
              <a:pPr/>
              <a:t>27.04.2023</a:t>
            </a:fld>
            <a:endParaRPr lang="de-DE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784449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de-DE" noProof="0" smtClean="0"/>
              <a:pPr/>
              <a:t>27.04.2023</a:t>
            </a:fld>
            <a:endParaRPr lang="de-D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213845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de-DE" noProof="0" smtClean="0"/>
              <a:pPr/>
              <a:t>27.04.2023</a:t>
            </a:fld>
            <a:endParaRPr lang="de-D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689494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nnlinie Kategori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1133588" y="3522944"/>
            <a:ext cx="10828224" cy="1583628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de-DE" noProof="0" dirty="0" smtClean="0"/>
              <a:t>Trennfolie Kategorie 1</a:t>
            </a:r>
            <a:endParaRPr lang="de-DE" noProof="0" dirty="0"/>
          </a:p>
        </p:txBody>
      </p:sp>
      <p:sp>
        <p:nvSpPr>
          <p:cNvPr id="2" name="Rechteck 1"/>
          <p:cNvSpPr/>
          <p:nvPr userDrawn="1"/>
        </p:nvSpPr>
        <p:spPr bwMode="invGray">
          <a:xfrm>
            <a:off x="0" y="3372365"/>
            <a:ext cx="12192000" cy="187488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7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ielbr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32703" y="357393"/>
            <a:ext cx="2099258" cy="914400"/>
          </a:xfr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Kategorie 1</a:t>
            </a:r>
            <a:endParaRPr lang="de-DE" noProof="0" dirty="0"/>
          </a:p>
        </p:txBody>
      </p:sp>
      <p:sp>
        <p:nvSpPr>
          <p:cNvPr id="40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32703" y="1516491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45" name="Textplatzhalter 7"/>
          <p:cNvSpPr>
            <a:spLocks noGrp="1"/>
          </p:cNvSpPr>
          <p:nvPr>
            <p:ph type="body" sz="quarter" idx="23" hasCustomPrompt="1"/>
          </p:nvPr>
        </p:nvSpPr>
        <p:spPr>
          <a:xfrm>
            <a:off x="332703" y="2533920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50" name="Textplatzhalter 7"/>
          <p:cNvSpPr>
            <a:spLocks noGrp="1"/>
          </p:cNvSpPr>
          <p:nvPr>
            <p:ph type="body" sz="quarter" idx="28" hasCustomPrompt="1"/>
          </p:nvPr>
        </p:nvSpPr>
        <p:spPr>
          <a:xfrm>
            <a:off x="332703" y="3551349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55" name="Textplatzhalter 7"/>
          <p:cNvSpPr>
            <a:spLocks noGrp="1"/>
          </p:cNvSpPr>
          <p:nvPr>
            <p:ph type="body" sz="quarter" idx="33" hasCustomPrompt="1"/>
          </p:nvPr>
        </p:nvSpPr>
        <p:spPr>
          <a:xfrm>
            <a:off x="332703" y="4568778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60" name="Textplatzhalter 7"/>
          <p:cNvSpPr>
            <a:spLocks noGrp="1"/>
          </p:cNvSpPr>
          <p:nvPr>
            <p:ph type="body" sz="quarter" idx="38" hasCustomPrompt="1"/>
          </p:nvPr>
        </p:nvSpPr>
        <p:spPr>
          <a:xfrm>
            <a:off x="332703" y="5586207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36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2689537" y="357393"/>
            <a:ext cx="2099258" cy="914400"/>
          </a:xfr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Kategorie 2</a:t>
            </a:r>
            <a:endParaRPr lang="de-DE" noProof="0" dirty="0"/>
          </a:p>
        </p:txBody>
      </p:sp>
      <p:sp>
        <p:nvSpPr>
          <p:cNvPr id="41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689537" y="1516491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46" name="Textplatzhalter 7"/>
          <p:cNvSpPr>
            <a:spLocks noGrp="1"/>
          </p:cNvSpPr>
          <p:nvPr>
            <p:ph type="body" sz="quarter" idx="24" hasCustomPrompt="1"/>
          </p:nvPr>
        </p:nvSpPr>
        <p:spPr>
          <a:xfrm>
            <a:off x="2689537" y="2533920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51" name="Textplatzhalt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689537" y="3551349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56" name="Textplatzhalter 7"/>
          <p:cNvSpPr>
            <a:spLocks noGrp="1"/>
          </p:cNvSpPr>
          <p:nvPr>
            <p:ph type="body" sz="quarter" idx="34" hasCustomPrompt="1"/>
          </p:nvPr>
        </p:nvSpPr>
        <p:spPr>
          <a:xfrm>
            <a:off x="2689537" y="4568778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61" name="Textplatzhalter 7"/>
          <p:cNvSpPr>
            <a:spLocks noGrp="1"/>
          </p:cNvSpPr>
          <p:nvPr>
            <p:ph type="body" sz="quarter" idx="39" hasCustomPrompt="1"/>
          </p:nvPr>
        </p:nvSpPr>
        <p:spPr>
          <a:xfrm>
            <a:off x="2689537" y="5586207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37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5046371" y="357393"/>
            <a:ext cx="2099258" cy="914400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Kategorie 3</a:t>
            </a:r>
            <a:endParaRPr lang="de-DE" noProof="0" dirty="0"/>
          </a:p>
        </p:txBody>
      </p:sp>
      <p:sp>
        <p:nvSpPr>
          <p:cNvPr id="42" name="Textplatzhalter 7"/>
          <p:cNvSpPr>
            <a:spLocks noGrp="1"/>
          </p:cNvSpPr>
          <p:nvPr>
            <p:ph type="body" sz="quarter" idx="20" hasCustomPrompt="1"/>
          </p:nvPr>
        </p:nvSpPr>
        <p:spPr>
          <a:xfrm>
            <a:off x="5046371" y="1516491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47" name="Textplatzhalter 7"/>
          <p:cNvSpPr>
            <a:spLocks noGrp="1"/>
          </p:cNvSpPr>
          <p:nvPr>
            <p:ph type="body" sz="quarter" idx="25" hasCustomPrompt="1"/>
          </p:nvPr>
        </p:nvSpPr>
        <p:spPr>
          <a:xfrm>
            <a:off x="5046371" y="2533920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52" name="Textplatzhalter 7"/>
          <p:cNvSpPr>
            <a:spLocks noGrp="1"/>
          </p:cNvSpPr>
          <p:nvPr>
            <p:ph type="body" sz="quarter" idx="30" hasCustomPrompt="1"/>
          </p:nvPr>
        </p:nvSpPr>
        <p:spPr>
          <a:xfrm>
            <a:off x="5046371" y="3551349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57" name="Textplatzhalter 7"/>
          <p:cNvSpPr>
            <a:spLocks noGrp="1"/>
          </p:cNvSpPr>
          <p:nvPr>
            <p:ph type="body" sz="quarter" idx="35" hasCustomPrompt="1"/>
          </p:nvPr>
        </p:nvSpPr>
        <p:spPr>
          <a:xfrm>
            <a:off x="5046371" y="4568778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62" name="Textplatzhalter 7"/>
          <p:cNvSpPr>
            <a:spLocks noGrp="1"/>
          </p:cNvSpPr>
          <p:nvPr>
            <p:ph type="body" sz="quarter" idx="40" hasCustomPrompt="1"/>
          </p:nvPr>
        </p:nvSpPr>
        <p:spPr>
          <a:xfrm>
            <a:off x="5046371" y="5586207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38" name="Textplatzhalter 7"/>
          <p:cNvSpPr>
            <a:spLocks noGrp="1"/>
          </p:cNvSpPr>
          <p:nvPr>
            <p:ph type="body" sz="quarter" idx="16" hasCustomPrompt="1"/>
          </p:nvPr>
        </p:nvSpPr>
        <p:spPr>
          <a:xfrm>
            <a:off x="7403205" y="357393"/>
            <a:ext cx="2099258" cy="914400"/>
          </a:xfr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Kategorie 4</a:t>
            </a:r>
            <a:endParaRPr lang="de-DE" noProof="0" dirty="0"/>
          </a:p>
        </p:txBody>
      </p:sp>
      <p:sp>
        <p:nvSpPr>
          <p:cNvPr id="43" name="Textplatzhalter 7"/>
          <p:cNvSpPr>
            <a:spLocks noGrp="1"/>
          </p:cNvSpPr>
          <p:nvPr>
            <p:ph type="body" sz="quarter" idx="21" hasCustomPrompt="1"/>
          </p:nvPr>
        </p:nvSpPr>
        <p:spPr>
          <a:xfrm>
            <a:off x="7403205" y="1516491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48" name="Textplatzhalter 7"/>
          <p:cNvSpPr>
            <a:spLocks noGrp="1"/>
          </p:cNvSpPr>
          <p:nvPr>
            <p:ph type="body" sz="quarter" idx="26" hasCustomPrompt="1"/>
          </p:nvPr>
        </p:nvSpPr>
        <p:spPr>
          <a:xfrm>
            <a:off x="7403205" y="2533920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53" name="Textplatzhalter 7"/>
          <p:cNvSpPr>
            <a:spLocks noGrp="1"/>
          </p:cNvSpPr>
          <p:nvPr>
            <p:ph type="body" sz="quarter" idx="31" hasCustomPrompt="1"/>
          </p:nvPr>
        </p:nvSpPr>
        <p:spPr>
          <a:xfrm>
            <a:off x="7403205" y="3551349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58" name="Textplatzhalter 7"/>
          <p:cNvSpPr>
            <a:spLocks noGrp="1"/>
          </p:cNvSpPr>
          <p:nvPr>
            <p:ph type="body" sz="quarter" idx="36" hasCustomPrompt="1"/>
          </p:nvPr>
        </p:nvSpPr>
        <p:spPr>
          <a:xfrm>
            <a:off x="7403205" y="4568778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63" name="Textplatzhalter 7"/>
          <p:cNvSpPr>
            <a:spLocks noGrp="1"/>
          </p:cNvSpPr>
          <p:nvPr>
            <p:ph type="body" sz="quarter" idx="41" hasCustomPrompt="1"/>
          </p:nvPr>
        </p:nvSpPr>
        <p:spPr>
          <a:xfrm>
            <a:off x="7403205" y="5586207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39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9760039" y="357393"/>
            <a:ext cx="2099258" cy="914400"/>
          </a:xfr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Kategorie 5</a:t>
            </a:r>
            <a:endParaRPr lang="de-DE" noProof="0" dirty="0"/>
          </a:p>
        </p:txBody>
      </p:sp>
      <p:sp>
        <p:nvSpPr>
          <p:cNvPr id="44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9760039" y="1516491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49" name="Textplatzhalter 7"/>
          <p:cNvSpPr>
            <a:spLocks noGrp="1"/>
          </p:cNvSpPr>
          <p:nvPr>
            <p:ph type="body" sz="quarter" idx="27" hasCustomPrompt="1"/>
          </p:nvPr>
        </p:nvSpPr>
        <p:spPr>
          <a:xfrm>
            <a:off x="9760039" y="2533920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54" name="Textplatzhalter 7"/>
          <p:cNvSpPr>
            <a:spLocks noGrp="1"/>
          </p:cNvSpPr>
          <p:nvPr>
            <p:ph type="body" sz="quarter" idx="32" hasCustomPrompt="1"/>
          </p:nvPr>
        </p:nvSpPr>
        <p:spPr>
          <a:xfrm>
            <a:off x="9760039" y="3551349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59" name="Textplatzhalter 7"/>
          <p:cNvSpPr>
            <a:spLocks noGrp="1"/>
          </p:cNvSpPr>
          <p:nvPr>
            <p:ph type="body" sz="quarter" idx="37" hasCustomPrompt="1"/>
          </p:nvPr>
        </p:nvSpPr>
        <p:spPr>
          <a:xfrm>
            <a:off x="9760039" y="4568778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64" name="Textplatzhalter 7"/>
          <p:cNvSpPr>
            <a:spLocks noGrp="1"/>
          </p:cNvSpPr>
          <p:nvPr>
            <p:ph type="body" sz="quarter" idx="42" hasCustomPrompt="1"/>
          </p:nvPr>
        </p:nvSpPr>
        <p:spPr>
          <a:xfrm>
            <a:off x="9760039" y="5586207"/>
            <a:ext cx="2099258" cy="914400"/>
          </a:xfr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2400" baseline="0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33" name="Anweisungen"/>
          <p:cNvSpPr/>
          <p:nvPr userDrawn="1"/>
        </p:nvSpPr>
        <p:spPr>
          <a:xfrm>
            <a:off x="12307833" y="0"/>
            <a:ext cx="1853339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>
              <a:spcBef>
                <a:spcPts val="1200"/>
              </a:spcBef>
              <a:buNone/>
            </a:pPr>
            <a:r>
              <a:rPr lang="de-DE" sz="1600" b="0" i="0" dirty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Sie können in diesem Spielbrett Ihre eigenen Kategorien und Punktwerte eingeben.</a:t>
            </a:r>
          </a:p>
          <a:p>
            <a:pPr algn="l" defTabSz="914400">
              <a:spcBef>
                <a:spcPts val="1200"/>
              </a:spcBef>
              <a:buNone/>
            </a:pPr>
            <a:r>
              <a:rPr lang="de-DE" sz="1600" b="0" i="0" dirty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Geben Sie Ihre Fragen und Antworten in den dafür vorgesehenen Platzhaltern ein.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</a:pPr>
            <a:r>
              <a:rPr lang="de-DE" sz="1600" b="0" i="0" dirty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Klicken Sie in der Bildschirmpräsentationsansicht auf das Feld mit den Punkten, um zu dieser Frage zu wechseln. Klicken Sie</a:t>
            </a:r>
            <a:r>
              <a:rPr lang="de-DE" sz="1600" b="0" i="0" baseline="0" dirty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 dann, </a:t>
            </a:r>
            <a:r>
              <a:rPr lang="de-DE" sz="1600" b="0" i="0" dirty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um</a:t>
            </a:r>
            <a:r>
              <a:rPr lang="de-DE" sz="1600" b="0" i="0" baseline="0" dirty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 zur Folie mit der Antwort zu wechseln</a:t>
            </a:r>
            <a:r>
              <a:rPr lang="de-DE" sz="1600" b="0" i="0" dirty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. </a:t>
            </a:r>
          </a:p>
          <a:p>
            <a:pPr marL="0" marR="0" indent="0" algn="l" defTabSz="9144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  <a:tabLst/>
            </a:pPr>
            <a:r>
              <a:rPr lang="de-DE" sz="1600" b="0" i="0" dirty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Klicken Sie auf das linke Dreieck, um zum Spielbrett zurückzukehren. </a:t>
            </a:r>
          </a:p>
        </p:txBody>
      </p:sp>
    </p:spTree>
    <p:extLst>
      <p:ext uri="{BB962C8B-B14F-4D97-AF65-F5344CB8AC3E}">
        <p14:creationId xmlns:p14="http://schemas.microsoft.com/office/powerpoint/2010/main" val="60701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de-DE" noProof="0" smtClean="0"/>
              <a:pPr/>
              <a:t>27.04.2023</a:t>
            </a:fld>
            <a:endParaRPr lang="de-D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916639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agen Kategori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"/>
          <p:cNvSpPr txBox="1"/>
          <p:nvPr userDrawn="1"/>
        </p:nvSpPr>
        <p:spPr>
          <a:xfrm rot="16200000">
            <a:off x="-2011120" y="1990047"/>
            <a:ext cx="5749803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 defTabSz="914400">
              <a:buNone/>
            </a:pPr>
            <a:r>
              <a:rPr lang="de-DE" sz="11500" b="0" i="0" dirty="0">
                <a:solidFill>
                  <a:schemeClr val="bg1">
                    <a:lumMod val="85000"/>
                    <a:lumOff val="15000"/>
                  </a:schemeClr>
                </a:solidFill>
                <a:latin typeface="Corbel"/>
                <a:ea typeface="+mn-ea"/>
                <a:cs typeface="Arial"/>
              </a:rPr>
              <a:t>Frage</a:t>
            </a:r>
          </a:p>
        </p:txBody>
      </p:sp>
      <p:sp>
        <p:nvSpPr>
          <p:cNvPr id="8" name="Frage"/>
          <p:cNvSpPr>
            <a:spLocks noGrp="1"/>
          </p:cNvSpPr>
          <p:nvPr>
            <p:ph type="body" sz="quarter" idx="13" hasCustomPrompt="1"/>
          </p:nvPr>
        </p:nvSpPr>
        <p:spPr>
          <a:xfrm>
            <a:off x="1841679" y="1873957"/>
            <a:ext cx="8885530" cy="200189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3200" baseline="0"/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Geben Sie hier Ihre Frage ein.</a:t>
            </a:r>
            <a:endParaRPr lang="de-DE" noProof="0" dirty="0"/>
          </a:p>
        </p:txBody>
      </p:sp>
      <p:sp>
        <p:nvSpPr>
          <p:cNvPr id="2" name="Rechteck 1"/>
          <p:cNvSpPr/>
          <p:nvPr userDrawn="1"/>
        </p:nvSpPr>
        <p:spPr bwMode="invGray">
          <a:xfrm>
            <a:off x="0" y="5749805"/>
            <a:ext cx="12192000" cy="11081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unkte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994644" y="5900384"/>
            <a:ext cx="2012447" cy="781394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4800" baseline="0">
                <a:solidFill>
                  <a:schemeClr val="tx1">
                    <a:alpha val="63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10" name="Back to game board">
            <a:hlinkClick r:id="rId2" action="ppaction://hlinksldjump"/>
          </p:cNvPr>
          <p:cNvSpPr/>
          <p:nvPr userDrawn="1"/>
        </p:nvSpPr>
        <p:spPr bwMode="invGray">
          <a:xfrm rot="16200000">
            <a:off x="169030" y="5941115"/>
            <a:ext cx="795528" cy="685800"/>
          </a:xfrm>
          <a:prstGeom prst="triangle">
            <a:avLst/>
          </a:prstGeom>
          <a:solidFill>
            <a:srgbClr val="FFFFFF">
              <a:alpha val="13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nweisungen"/>
          <p:cNvSpPr/>
          <p:nvPr userDrawn="1"/>
        </p:nvSpPr>
        <p:spPr>
          <a:xfrm>
            <a:off x="12307833" y="0"/>
            <a:ext cx="1853339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>
              <a:spcBef>
                <a:spcPts val="1200"/>
              </a:spcBef>
              <a:buNone/>
            </a:pPr>
            <a:r>
              <a:rPr lang="de-DE" sz="1600" b="0" i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Geben Sie Ihre Fragen und Antworten in den Platzhaltern ein. Sie können die Punktwerte unten zu Informationszwecken hinzufügen.</a:t>
            </a:r>
          </a:p>
          <a:p>
            <a:pPr algn="l" defTabSz="914400">
              <a:spcBef>
                <a:spcPts val="1200"/>
              </a:spcBef>
              <a:buNone/>
            </a:pPr>
            <a:r>
              <a:rPr lang="de-DE" sz="1600" b="0" i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Klicken Sie in der Bildschirmpräsentationsansicht auf das linke Dreieck, um zur Folie mit dem Spielbrett zurückzukehren. 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1025102" y="5913205"/>
            <a:ext cx="7969542" cy="781394"/>
          </a:xfrm>
        </p:spPr>
        <p:txBody>
          <a:bodyPr/>
          <a:lstStyle>
            <a:lvl1pPr>
              <a:defRPr>
                <a:solidFill>
                  <a:schemeClr val="tx1">
                    <a:alpha val="63000"/>
                  </a:schemeClr>
                </a:solidFill>
              </a:defRPr>
            </a:lvl1pPr>
          </a:lstStyle>
          <a:p>
            <a:r>
              <a:rPr lang="de-DE" noProof="0" dirty="0" smtClean="0"/>
              <a:t>Kategorie 1</a:t>
            </a:r>
            <a:endParaRPr lang="de-DE" noProof="0" dirty="0"/>
          </a:p>
        </p:txBody>
      </p:sp>
      <p:sp>
        <p:nvSpPr>
          <p:cNvPr id="14" name="Zurück zum Spielbrett">
            <a:hlinkClick r:id="" action="ppaction://hlinkshowjump?jump=nextslide"/>
          </p:cNvPr>
          <p:cNvSpPr/>
          <p:nvPr userDrawn="1"/>
        </p:nvSpPr>
        <p:spPr bwMode="invGray">
          <a:xfrm rot="5400000" flipH="1">
            <a:off x="11220383" y="5941115"/>
            <a:ext cx="795528" cy="685800"/>
          </a:xfrm>
          <a:prstGeom prst="triangle">
            <a:avLst/>
          </a:prstGeom>
          <a:solidFill>
            <a:srgbClr val="FFFFFF">
              <a:alpha val="13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tworten Kategori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"/>
          <p:cNvSpPr txBox="1"/>
          <p:nvPr userDrawn="1"/>
        </p:nvSpPr>
        <p:spPr>
          <a:xfrm rot="16200000">
            <a:off x="-2011120" y="1990047"/>
            <a:ext cx="5749803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 defTabSz="914400">
              <a:buNone/>
            </a:pPr>
            <a:r>
              <a:rPr lang="de-DE" sz="11500" b="0" i="0" dirty="0">
                <a:solidFill>
                  <a:schemeClr val="bg1">
                    <a:lumMod val="85000"/>
                    <a:lumOff val="15000"/>
                  </a:schemeClr>
                </a:solidFill>
                <a:latin typeface="Corbel"/>
                <a:ea typeface="+mn-ea"/>
                <a:cs typeface="Arial"/>
              </a:rPr>
              <a:t>Antwort</a:t>
            </a:r>
          </a:p>
        </p:txBody>
      </p:sp>
      <p:sp>
        <p:nvSpPr>
          <p:cNvPr id="8" name="Frage"/>
          <p:cNvSpPr>
            <a:spLocks noGrp="1"/>
          </p:cNvSpPr>
          <p:nvPr>
            <p:ph type="body" sz="quarter" idx="13" hasCustomPrompt="1"/>
          </p:nvPr>
        </p:nvSpPr>
        <p:spPr>
          <a:xfrm>
            <a:off x="1841679" y="1873957"/>
            <a:ext cx="8885530" cy="200189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3200" baseline="0"/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Geben Sie hier Ihre Antwort ein.</a:t>
            </a:r>
          </a:p>
        </p:txBody>
      </p:sp>
      <p:sp>
        <p:nvSpPr>
          <p:cNvPr id="2" name="Rechteck 1"/>
          <p:cNvSpPr/>
          <p:nvPr userDrawn="1"/>
        </p:nvSpPr>
        <p:spPr bwMode="invGray">
          <a:xfrm>
            <a:off x="0" y="5749805"/>
            <a:ext cx="12192000" cy="11081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unkte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9109424" y="5900385"/>
            <a:ext cx="2852388" cy="781394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4800" baseline="0">
                <a:solidFill>
                  <a:schemeClr val="tx1">
                    <a:alpha val="63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10" name="Zurück zum Spielbrett">
            <a:hlinkClick r:id="rId2" action="ppaction://hlinksldjump"/>
          </p:cNvPr>
          <p:cNvSpPr/>
          <p:nvPr userDrawn="1"/>
        </p:nvSpPr>
        <p:spPr bwMode="invGray">
          <a:xfrm rot="16200000">
            <a:off x="169030" y="5941115"/>
            <a:ext cx="795528" cy="685800"/>
          </a:xfrm>
          <a:prstGeom prst="triangle">
            <a:avLst/>
          </a:prstGeom>
          <a:solidFill>
            <a:srgbClr val="FFFFFF">
              <a:alpha val="13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nweisungen"/>
          <p:cNvSpPr/>
          <p:nvPr userDrawn="1"/>
        </p:nvSpPr>
        <p:spPr>
          <a:xfrm>
            <a:off x="12307833" y="0"/>
            <a:ext cx="1853339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>
              <a:spcBef>
                <a:spcPts val="1200"/>
              </a:spcBef>
              <a:buNone/>
            </a:pPr>
            <a:r>
              <a:rPr lang="de-DE" sz="1600" b="0" i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Geben Sie Ihre Fragen und Antworten in den Platzhaltern ein. Sie können die Punktwerte unten zu Informationszwecken hinzufügen.</a:t>
            </a:r>
          </a:p>
          <a:p>
            <a:pPr algn="l" defTabSz="914400">
              <a:spcBef>
                <a:spcPts val="1200"/>
              </a:spcBef>
              <a:buNone/>
            </a:pPr>
            <a:r>
              <a:rPr lang="de-DE" sz="1600" b="0" i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Klicken Sie in der Bildschirmpräsentationsansicht auf das Dreieck, um zur Folie mit dem Spielbrett zurückzukehren.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1025102" y="5913206"/>
            <a:ext cx="7969542" cy="781394"/>
          </a:xfrm>
        </p:spPr>
        <p:txBody>
          <a:bodyPr/>
          <a:lstStyle>
            <a:lvl1pPr>
              <a:defRPr>
                <a:solidFill>
                  <a:schemeClr val="tx1">
                    <a:alpha val="63000"/>
                  </a:schemeClr>
                </a:solidFill>
              </a:defRPr>
            </a:lvl1pPr>
          </a:lstStyle>
          <a:p>
            <a:r>
              <a:rPr lang="de-DE" noProof="0" dirty="0" smtClean="0"/>
              <a:t>Kategorie 1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19608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nnlinie Kategori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invGray">
          <a:xfrm>
            <a:off x="0" y="3372365"/>
            <a:ext cx="12192000" cy="18748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1133588" y="3522944"/>
            <a:ext cx="10828224" cy="1583628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de-DE" noProof="0" dirty="0" smtClean="0"/>
              <a:t>Trennfolie Kategorie 2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20743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agen Kategori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"/>
          <p:cNvSpPr txBox="1"/>
          <p:nvPr userDrawn="1"/>
        </p:nvSpPr>
        <p:spPr>
          <a:xfrm rot="16200000">
            <a:off x="-2011120" y="1990047"/>
            <a:ext cx="5749803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 defTabSz="914400">
              <a:buNone/>
            </a:pPr>
            <a:r>
              <a:rPr lang="de-DE" sz="11500" b="0" i="0">
                <a:solidFill>
                  <a:schemeClr val="bg1">
                    <a:lumMod val="85000"/>
                    <a:lumOff val="15000"/>
                  </a:schemeClr>
                </a:solidFill>
                <a:latin typeface="Corbel"/>
                <a:ea typeface="+mn-ea"/>
                <a:cs typeface="Arial"/>
              </a:rPr>
              <a:t>Frage</a:t>
            </a:r>
          </a:p>
        </p:txBody>
      </p:sp>
      <p:sp>
        <p:nvSpPr>
          <p:cNvPr id="8" name="Frage"/>
          <p:cNvSpPr>
            <a:spLocks noGrp="1"/>
          </p:cNvSpPr>
          <p:nvPr>
            <p:ph type="body" sz="quarter" idx="13" hasCustomPrompt="1"/>
          </p:nvPr>
        </p:nvSpPr>
        <p:spPr>
          <a:xfrm>
            <a:off x="1841679" y="1873957"/>
            <a:ext cx="8885530" cy="200189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3200" baseline="0"/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Geben Sie hier Ihre Frage ein.</a:t>
            </a:r>
            <a:endParaRPr lang="de-DE" noProof="0" dirty="0"/>
          </a:p>
        </p:txBody>
      </p:sp>
      <p:sp>
        <p:nvSpPr>
          <p:cNvPr id="2" name="Rechteck 1"/>
          <p:cNvSpPr/>
          <p:nvPr userDrawn="1"/>
        </p:nvSpPr>
        <p:spPr bwMode="invGray">
          <a:xfrm>
            <a:off x="0" y="5749805"/>
            <a:ext cx="12192000" cy="11081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unkte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734425" y="5900384"/>
            <a:ext cx="2272666" cy="781394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4800" baseline="0">
                <a:solidFill>
                  <a:schemeClr val="tx1">
                    <a:alpha val="63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10" name="Zurück zum Spielbrett">
            <a:hlinkClick r:id="rId2" action="ppaction://hlinksldjump"/>
          </p:cNvPr>
          <p:cNvSpPr/>
          <p:nvPr userDrawn="1"/>
        </p:nvSpPr>
        <p:spPr bwMode="invGray">
          <a:xfrm rot="16200000">
            <a:off x="169030" y="5941115"/>
            <a:ext cx="795528" cy="685800"/>
          </a:xfrm>
          <a:prstGeom prst="triangle">
            <a:avLst/>
          </a:prstGeom>
          <a:solidFill>
            <a:srgbClr val="FFFFFF">
              <a:alpha val="13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nweisungen"/>
          <p:cNvSpPr/>
          <p:nvPr userDrawn="1"/>
        </p:nvSpPr>
        <p:spPr>
          <a:xfrm>
            <a:off x="12307833" y="0"/>
            <a:ext cx="1853339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>
              <a:spcBef>
                <a:spcPts val="1200"/>
              </a:spcBef>
              <a:buNone/>
            </a:pPr>
            <a:r>
              <a:rPr lang="de-DE" sz="1600" b="0" i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Geben Sie Ihre Fragen und Antworten in den Platzhaltern ein. Sie können die Punktwerte unten zu Informationszwecken hinzufügen.</a:t>
            </a:r>
          </a:p>
          <a:p>
            <a:pPr algn="l" defTabSz="914400">
              <a:spcBef>
                <a:spcPts val="1200"/>
              </a:spcBef>
              <a:buNone/>
            </a:pPr>
            <a:r>
              <a:rPr lang="de-DE" sz="1600" b="0" i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Klicken Sie in der Bildschirmpräsentationsansicht auf das Dreieck, um zur Folie mit dem Spielbrett zurückzukehren.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1025102" y="5886251"/>
            <a:ext cx="7969542" cy="781394"/>
          </a:xfrm>
        </p:spPr>
        <p:txBody>
          <a:bodyPr/>
          <a:lstStyle>
            <a:lvl1pPr>
              <a:defRPr>
                <a:solidFill>
                  <a:schemeClr val="tx1">
                    <a:alpha val="63000"/>
                  </a:schemeClr>
                </a:solidFill>
              </a:defRPr>
            </a:lvl1pPr>
          </a:lstStyle>
          <a:p>
            <a:r>
              <a:rPr lang="de-DE" noProof="0" dirty="0" smtClean="0"/>
              <a:t>Kategorie 2</a:t>
            </a:r>
            <a:endParaRPr lang="de-DE" noProof="0" dirty="0"/>
          </a:p>
        </p:txBody>
      </p:sp>
      <p:sp>
        <p:nvSpPr>
          <p:cNvPr id="12" name="Zurück zum Spielbrett">
            <a:hlinkClick r:id="" action="ppaction://hlinkshowjump?jump=nextslide"/>
          </p:cNvPr>
          <p:cNvSpPr/>
          <p:nvPr userDrawn="1"/>
        </p:nvSpPr>
        <p:spPr bwMode="invGray">
          <a:xfrm rot="5400000" flipH="1">
            <a:off x="11220383" y="5941115"/>
            <a:ext cx="795528" cy="685800"/>
          </a:xfrm>
          <a:prstGeom prst="triangle">
            <a:avLst/>
          </a:prstGeom>
          <a:solidFill>
            <a:srgbClr val="FFFFFF">
              <a:alpha val="13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92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tworten Kategori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"/>
          <p:cNvSpPr txBox="1"/>
          <p:nvPr userDrawn="1"/>
        </p:nvSpPr>
        <p:spPr>
          <a:xfrm rot="16200000">
            <a:off x="-2011120" y="1990047"/>
            <a:ext cx="5749803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 defTabSz="914400">
              <a:buNone/>
            </a:pPr>
            <a:r>
              <a:rPr lang="de-DE" sz="11500" b="0" i="0" dirty="0">
                <a:solidFill>
                  <a:schemeClr val="bg1">
                    <a:lumMod val="85000"/>
                    <a:lumOff val="15000"/>
                  </a:schemeClr>
                </a:solidFill>
                <a:latin typeface="Corbel"/>
                <a:ea typeface="+mn-ea"/>
                <a:cs typeface="Arial"/>
              </a:rPr>
              <a:t>Antwort</a:t>
            </a:r>
          </a:p>
        </p:txBody>
      </p:sp>
      <p:sp>
        <p:nvSpPr>
          <p:cNvPr id="8" name="Frage"/>
          <p:cNvSpPr>
            <a:spLocks noGrp="1"/>
          </p:cNvSpPr>
          <p:nvPr>
            <p:ph type="body" sz="quarter" idx="13" hasCustomPrompt="1"/>
          </p:nvPr>
        </p:nvSpPr>
        <p:spPr>
          <a:xfrm>
            <a:off x="1841679" y="1873957"/>
            <a:ext cx="8885530" cy="200189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3200" baseline="0"/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Geben Sie hier Ihre Antwort ein.</a:t>
            </a:r>
          </a:p>
        </p:txBody>
      </p:sp>
      <p:sp>
        <p:nvSpPr>
          <p:cNvPr id="2" name="Rechteck 1"/>
          <p:cNvSpPr/>
          <p:nvPr userDrawn="1"/>
        </p:nvSpPr>
        <p:spPr bwMode="invGray">
          <a:xfrm>
            <a:off x="0" y="5749805"/>
            <a:ext cx="12192000" cy="11081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unkte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9109424" y="5900385"/>
            <a:ext cx="2852388" cy="781394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4800" baseline="0">
                <a:solidFill>
                  <a:schemeClr val="tx1">
                    <a:alpha val="63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10" name="Zurück zum Spielbrett">
            <a:hlinkClick r:id="rId2" action="ppaction://hlinksldjump"/>
          </p:cNvPr>
          <p:cNvSpPr/>
          <p:nvPr userDrawn="1"/>
        </p:nvSpPr>
        <p:spPr bwMode="invGray">
          <a:xfrm rot="16200000">
            <a:off x="169030" y="5941115"/>
            <a:ext cx="795528" cy="685800"/>
          </a:xfrm>
          <a:prstGeom prst="triangle">
            <a:avLst/>
          </a:prstGeom>
          <a:solidFill>
            <a:srgbClr val="FFFFFF">
              <a:alpha val="13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nweisungen"/>
          <p:cNvSpPr/>
          <p:nvPr userDrawn="1"/>
        </p:nvSpPr>
        <p:spPr>
          <a:xfrm>
            <a:off x="12307833" y="0"/>
            <a:ext cx="1853339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>
              <a:spcBef>
                <a:spcPts val="1200"/>
              </a:spcBef>
              <a:buNone/>
            </a:pPr>
            <a:r>
              <a:rPr lang="de-DE" sz="1600" b="0" i="0" dirty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Geben Sie Ihre Fragen und Antworten in den Platzhaltern ein. Sie können die Punktwerte unten zu Informationszwecken hinzufügen.</a:t>
            </a:r>
          </a:p>
          <a:p>
            <a:pPr algn="l" defTabSz="914400">
              <a:spcBef>
                <a:spcPts val="1200"/>
              </a:spcBef>
              <a:buNone/>
            </a:pPr>
            <a:r>
              <a:rPr lang="de-DE" sz="1600" b="0" i="0" dirty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Klicken Sie in der Bildschirmpräsentationsansicht auf das Dreieck, um zur Folie mit dem Spielbrett zurückzukehren.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1025102" y="5886251"/>
            <a:ext cx="7969542" cy="781394"/>
          </a:xfrm>
        </p:spPr>
        <p:txBody>
          <a:bodyPr/>
          <a:lstStyle>
            <a:lvl1pPr>
              <a:defRPr>
                <a:solidFill>
                  <a:schemeClr val="tx1">
                    <a:alpha val="63000"/>
                  </a:schemeClr>
                </a:solidFill>
              </a:defRPr>
            </a:lvl1pPr>
          </a:lstStyle>
          <a:p>
            <a:r>
              <a:rPr lang="de-DE" noProof="0" dirty="0" smtClean="0"/>
              <a:t>Kategorie 2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82174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nnlinie Kategori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invGray">
          <a:xfrm>
            <a:off x="0" y="3372365"/>
            <a:ext cx="12192000" cy="18748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1133588" y="3522944"/>
            <a:ext cx="10828224" cy="1583628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de-DE" noProof="0" dirty="0" smtClean="0"/>
              <a:t>Trennfolie Kategorie 3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79757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agen Kategori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"/>
          <p:cNvSpPr txBox="1"/>
          <p:nvPr userDrawn="1"/>
        </p:nvSpPr>
        <p:spPr>
          <a:xfrm rot="16200000">
            <a:off x="-2011120" y="1990047"/>
            <a:ext cx="5749803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 defTabSz="914400">
              <a:buNone/>
            </a:pPr>
            <a:r>
              <a:rPr lang="de-DE" sz="11500" b="0" i="0">
                <a:solidFill>
                  <a:schemeClr val="bg1">
                    <a:lumMod val="85000"/>
                    <a:lumOff val="15000"/>
                  </a:schemeClr>
                </a:solidFill>
                <a:latin typeface="Corbel"/>
                <a:ea typeface="+mn-ea"/>
                <a:cs typeface="Arial"/>
              </a:rPr>
              <a:t>Frage</a:t>
            </a:r>
          </a:p>
        </p:txBody>
      </p:sp>
      <p:sp>
        <p:nvSpPr>
          <p:cNvPr id="8" name="Frage"/>
          <p:cNvSpPr>
            <a:spLocks noGrp="1"/>
          </p:cNvSpPr>
          <p:nvPr>
            <p:ph type="body" sz="quarter" idx="13" hasCustomPrompt="1"/>
          </p:nvPr>
        </p:nvSpPr>
        <p:spPr>
          <a:xfrm>
            <a:off x="1841679" y="1873957"/>
            <a:ext cx="8885530" cy="200189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3200" baseline="0"/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Geben Sie hier Ihre Frage ein.</a:t>
            </a:r>
            <a:endParaRPr lang="de-DE" noProof="0" dirty="0"/>
          </a:p>
        </p:txBody>
      </p:sp>
      <p:sp>
        <p:nvSpPr>
          <p:cNvPr id="2" name="Rechteck 1"/>
          <p:cNvSpPr/>
          <p:nvPr userDrawn="1"/>
        </p:nvSpPr>
        <p:spPr bwMode="invGray">
          <a:xfrm>
            <a:off x="0" y="5749805"/>
            <a:ext cx="12192000" cy="11081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unkte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867775" y="5900384"/>
            <a:ext cx="2139316" cy="781394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4800" baseline="0">
                <a:solidFill>
                  <a:schemeClr val="tx1">
                    <a:alpha val="63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10" name="Zurück zum Spielbrett">
            <a:hlinkClick r:id="rId2" action="ppaction://hlinksldjump"/>
          </p:cNvPr>
          <p:cNvSpPr/>
          <p:nvPr userDrawn="1"/>
        </p:nvSpPr>
        <p:spPr bwMode="invGray">
          <a:xfrm rot="16200000">
            <a:off x="169030" y="5941115"/>
            <a:ext cx="795528" cy="685800"/>
          </a:xfrm>
          <a:prstGeom prst="triangle">
            <a:avLst/>
          </a:prstGeom>
          <a:solidFill>
            <a:srgbClr val="FFFFFF">
              <a:alpha val="13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nweisungen"/>
          <p:cNvSpPr/>
          <p:nvPr userDrawn="1"/>
        </p:nvSpPr>
        <p:spPr>
          <a:xfrm>
            <a:off x="12307833" y="0"/>
            <a:ext cx="1853339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>
              <a:spcBef>
                <a:spcPts val="1200"/>
              </a:spcBef>
              <a:buNone/>
            </a:pPr>
            <a:r>
              <a:rPr lang="de-DE" sz="1600" b="0" i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Geben Sie Ihre Fragen und Antworten in den Platzhaltern ein. Sie können die Punktwerte unten zu Informationszwecken hinzufügen.</a:t>
            </a:r>
          </a:p>
          <a:p>
            <a:pPr algn="l" defTabSz="914400">
              <a:spcBef>
                <a:spcPts val="1200"/>
              </a:spcBef>
              <a:buNone/>
            </a:pPr>
            <a:r>
              <a:rPr lang="de-DE" sz="1600" b="0" i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Klicken Sie in der Bildschirmpräsentationsansicht auf das Dreieck, um zur Folie mit dem Spielbrett zurückzukehren. 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1025102" y="5900383"/>
            <a:ext cx="7969542" cy="781394"/>
          </a:xfrm>
        </p:spPr>
        <p:txBody>
          <a:bodyPr/>
          <a:lstStyle>
            <a:lvl1pPr>
              <a:defRPr>
                <a:solidFill>
                  <a:schemeClr val="tx1">
                    <a:alpha val="63000"/>
                  </a:schemeClr>
                </a:solidFill>
              </a:defRPr>
            </a:lvl1pPr>
          </a:lstStyle>
          <a:p>
            <a:r>
              <a:rPr lang="de-DE" noProof="0" dirty="0" smtClean="0"/>
              <a:t>Kategorie 3</a:t>
            </a:r>
            <a:endParaRPr lang="de-DE" noProof="0" dirty="0"/>
          </a:p>
        </p:txBody>
      </p:sp>
      <p:sp>
        <p:nvSpPr>
          <p:cNvPr id="12" name="Zurück zum Spielbrett">
            <a:hlinkClick r:id="" action="ppaction://hlinkshowjump?jump=nextslide"/>
          </p:cNvPr>
          <p:cNvSpPr/>
          <p:nvPr userDrawn="1"/>
        </p:nvSpPr>
        <p:spPr bwMode="invGray">
          <a:xfrm rot="5400000" flipH="1">
            <a:off x="11220383" y="5941115"/>
            <a:ext cx="795528" cy="685800"/>
          </a:xfrm>
          <a:prstGeom prst="triangle">
            <a:avLst/>
          </a:prstGeom>
          <a:solidFill>
            <a:srgbClr val="FFFFFF">
              <a:alpha val="13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66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tworten Kategori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"/>
          <p:cNvSpPr txBox="1"/>
          <p:nvPr userDrawn="1"/>
        </p:nvSpPr>
        <p:spPr>
          <a:xfrm rot="16200000">
            <a:off x="-2011120" y="1990047"/>
            <a:ext cx="5749803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 defTabSz="914400">
              <a:buNone/>
            </a:pPr>
            <a:r>
              <a:rPr lang="de-DE" sz="11500" b="0" i="0" dirty="0">
                <a:solidFill>
                  <a:schemeClr val="bg1">
                    <a:lumMod val="85000"/>
                    <a:lumOff val="15000"/>
                  </a:schemeClr>
                </a:solidFill>
                <a:latin typeface="Corbel"/>
                <a:ea typeface="+mn-ea"/>
                <a:cs typeface="Arial"/>
              </a:rPr>
              <a:t>Antwort</a:t>
            </a:r>
          </a:p>
        </p:txBody>
      </p:sp>
      <p:sp>
        <p:nvSpPr>
          <p:cNvPr id="8" name="Frage"/>
          <p:cNvSpPr>
            <a:spLocks noGrp="1"/>
          </p:cNvSpPr>
          <p:nvPr>
            <p:ph type="body" sz="quarter" idx="13" hasCustomPrompt="1"/>
          </p:nvPr>
        </p:nvSpPr>
        <p:spPr>
          <a:xfrm>
            <a:off x="1841679" y="1873957"/>
            <a:ext cx="8885530" cy="200189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3200" baseline="0"/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Geben Sie hier Ihre Antwort ein.</a:t>
            </a:r>
          </a:p>
        </p:txBody>
      </p:sp>
      <p:sp>
        <p:nvSpPr>
          <p:cNvPr id="2" name="Rechteck 1"/>
          <p:cNvSpPr/>
          <p:nvPr userDrawn="1"/>
        </p:nvSpPr>
        <p:spPr bwMode="invGray">
          <a:xfrm>
            <a:off x="0" y="5749805"/>
            <a:ext cx="12192000" cy="11081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unkte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9109424" y="5900385"/>
            <a:ext cx="2852388" cy="781394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4800" baseline="0">
                <a:solidFill>
                  <a:schemeClr val="tx1">
                    <a:alpha val="63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10" name="Zurück zum Spielbrett">
            <a:hlinkClick r:id="rId2" action="ppaction://hlinksldjump"/>
          </p:cNvPr>
          <p:cNvSpPr/>
          <p:nvPr userDrawn="1"/>
        </p:nvSpPr>
        <p:spPr bwMode="invGray">
          <a:xfrm rot="16200000">
            <a:off x="169030" y="5941115"/>
            <a:ext cx="795528" cy="685800"/>
          </a:xfrm>
          <a:prstGeom prst="triangle">
            <a:avLst/>
          </a:prstGeom>
          <a:solidFill>
            <a:srgbClr val="FFFFFF">
              <a:alpha val="13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nweisungen"/>
          <p:cNvSpPr/>
          <p:nvPr userDrawn="1"/>
        </p:nvSpPr>
        <p:spPr>
          <a:xfrm>
            <a:off x="12307833" y="0"/>
            <a:ext cx="1853339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>
              <a:spcBef>
                <a:spcPts val="1200"/>
              </a:spcBef>
              <a:buNone/>
            </a:pPr>
            <a:r>
              <a:rPr lang="de-DE" sz="1600" b="0" i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Geben Sie Ihre Fragen und Antworten in den Platzhaltern ein. Sie können die Punktwerte unten zu Informationszwecken hinzufügen.</a:t>
            </a:r>
          </a:p>
          <a:p>
            <a:pPr algn="l" defTabSz="914400">
              <a:spcBef>
                <a:spcPts val="1200"/>
              </a:spcBef>
              <a:buNone/>
            </a:pPr>
            <a:r>
              <a:rPr lang="de-DE" sz="1600" b="0" i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Klicken Sie in der Bildschirmpräsentationsansicht auf das Dreieck, um zur Folie mit dem Spielbrett zurückzukehren. 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1025102" y="5896761"/>
            <a:ext cx="7969542" cy="781394"/>
          </a:xfrm>
        </p:spPr>
        <p:txBody>
          <a:bodyPr/>
          <a:lstStyle>
            <a:lvl1pPr>
              <a:defRPr>
                <a:solidFill>
                  <a:schemeClr val="tx1">
                    <a:alpha val="63000"/>
                  </a:schemeClr>
                </a:solidFill>
              </a:defRPr>
            </a:lvl1pPr>
          </a:lstStyle>
          <a:p>
            <a:r>
              <a:rPr lang="de-DE" noProof="0" dirty="0" smtClean="0"/>
              <a:t>Kategorie 3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2251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nnlinie Kategori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invGray">
          <a:xfrm>
            <a:off x="0" y="3372365"/>
            <a:ext cx="12192000" cy="18748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1133588" y="3522944"/>
            <a:ext cx="10828224" cy="1583628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de-DE" noProof="0" dirty="0" smtClean="0"/>
              <a:t>Trennfolie Kategorie 4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02069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agen Kategori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"/>
          <p:cNvSpPr txBox="1"/>
          <p:nvPr userDrawn="1"/>
        </p:nvSpPr>
        <p:spPr>
          <a:xfrm rot="16200000">
            <a:off x="-2011120" y="1990047"/>
            <a:ext cx="5749803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 defTabSz="914400">
              <a:buNone/>
            </a:pPr>
            <a:r>
              <a:rPr lang="de-DE" sz="11500" b="0" i="0">
                <a:solidFill>
                  <a:schemeClr val="bg1">
                    <a:lumMod val="85000"/>
                    <a:lumOff val="15000"/>
                  </a:schemeClr>
                </a:solidFill>
                <a:latin typeface="Corbel"/>
                <a:ea typeface="+mn-ea"/>
                <a:cs typeface="Arial"/>
              </a:rPr>
              <a:t>Frage</a:t>
            </a:r>
          </a:p>
        </p:txBody>
      </p:sp>
      <p:sp>
        <p:nvSpPr>
          <p:cNvPr id="8" name="Frage"/>
          <p:cNvSpPr>
            <a:spLocks noGrp="1"/>
          </p:cNvSpPr>
          <p:nvPr>
            <p:ph type="body" sz="quarter" idx="13" hasCustomPrompt="1"/>
          </p:nvPr>
        </p:nvSpPr>
        <p:spPr>
          <a:xfrm>
            <a:off x="1841679" y="1873957"/>
            <a:ext cx="8885530" cy="200189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3200" baseline="0"/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Geben Sie hier Ihre Frage ein.</a:t>
            </a:r>
            <a:endParaRPr lang="de-DE" noProof="0" dirty="0"/>
          </a:p>
        </p:txBody>
      </p:sp>
      <p:sp>
        <p:nvSpPr>
          <p:cNvPr id="2" name="Rechteck 1"/>
          <p:cNvSpPr/>
          <p:nvPr userDrawn="1"/>
        </p:nvSpPr>
        <p:spPr bwMode="invGray">
          <a:xfrm>
            <a:off x="0" y="5749805"/>
            <a:ext cx="12192000" cy="11081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unkte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715375" y="5900384"/>
            <a:ext cx="2291716" cy="781394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4800" baseline="0">
                <a:solidFill>
                  <a:schemeClr val="tx1">
                    <a:alpha val="63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10" name="Zurück zum Spielbrett">
            <a:hlinkClick r:id="rId2" action="ppaction://hlinksldjump"/>
          </p:cNvPr>
          <p:cNvSpPr/>
          <p:nvPr userDrawn="1"/>
        </p:nvSpPr>
        <p:spPr bwMode="invGray">
          <a:xfrm rot="16200000">
            <a:off x="169030" y="5941115"/>
            <a:ext cx="795528" cy="685800"/>
          </a:xfrm>
          <a:prstGeom prst="triangle">
            <a:avLst/>
          </a:prstGeom>
          <a:solidFill>
            <a:srgbClr val="FFFFFF">
              <a:alpha val="13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nweisungen"/>
          <p:cNvSpPr/>
          <p:nvPr userDrawn="1"/>
        </p:nvSpPr>
        <p:spPr>
          <a:xfrm>
            <a:off x="12307833" y="0"/>
            <a:ext cx="1853339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>
              <a:spcBef>
                <a:spcPts val="1200"/>
              </a:spcBef>
              <a:buNone/>
            </a:pPr>
            <a:r>
              <a:rPr lang="de-DE" sz="1600" b="0" i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Geben Sie Ihre Fragen und Antworten in den Platzhaltern ein. Sie können die Punktwerte unten zu Informationszwecken hinzufügen.</a:t>
            </a:r>
          </a:p>
          <a:p>
            <a:pPr algn="l" defTabSz="914400">
              <a:spcBef>
                <a:spcPts val="1200"/>
              </a:spcBef>
              <a:buNone/>
            </a:pPr>
            <a:r>
              <a:rPr lang="de-DE" sz="1600" b="0" i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Klicken Sie in der Bildschirmpräsentationsansicht auf das Dreieck, um zur Folie mit dem Spielbrett zurückzukehren. 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1025102" y="5886251"/>
            <a:ext cx="7969542" cy="781394"/>
          </a:xfrm>
        </p:spPr>
        <p:txBody>
          <a:bodyPr/>
          <a:lstStyle>
            <a:lvl1pPr>
              <a:defRPr>
                <a:solidFill>
                  <a:schemeClr val="tx1">
                    <a:alpha val="63000"/>
                  </a:schemeClr>
                </a:solidFill>
              </a:defRPr>
            </a:lvl1pPr>
          </a:lstStyle>
          <a:p>
            <a:r>
              <a:rPr lang="de-DE" noProof="0" dirty="0" smtClean="0"/>
              <a:t>Kategorie 4</a:t>
            </a:r>
            <a:endParaRPr lang="de-DE" noProof="0" dirty="0"/>
          </a:p>
        </p:txBody>
      </p:sp>
      <p:sp>
        <p:nvSpPr>
          <p:cNvPr id="12" name="Zurück zum Spielbrett">
            <a:hlinkClick r:id="" action="ppaction://hlinkshowjump?jump=nextslide"/>
          </p:cNvPr>
          <p:cNvSpPr/>
          <p:nvPr userDrawn="1"/>
        </p:nvSpPr>
        <p:spPr bwMode="invGray">
          <a:xfrm rot="5400000" flipH="1">
            <a:off x="11220383" y="5941115"/>
            <a:ext cx="795528" cy="685800"/>
          </a:xfrm>
          <a:prstGeom prst="triangle">
            <a:avLst/>
          </a:prstGeom>
          <a:solidFill>
            <a:srgbClr val="FFFFFF">
              <a:alpha val="13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69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de-DE" noProof="0" smtClean="0"/>
              <a:pPr/>
              <a:t>27.04.2023</a:t>
            </a:fld>
            <a:endParaRPr lang="de-D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498711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tworten Kategori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"/>
          <p:cNvSpPr txBox="1"/>
          <p:nvPr userDrawn="1"/>
        </p:nvSpPr>
        <p:spPr>
          <a:xfrm rot="16200000">
            <a:off x="-2011120" y="1990047"/>
            <a:ext cx="5749803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 defTabSz="914400">
              <a:buNone/>
            </a:pPr>
            <a:r>
              <a:rPr lang="de-DE" sz="11500" b="0" i="0" dirty="0">
                <a:solidFill>
                  <a:schemeClr val="bg1">
                    <a:lumMod val="85000"/>
                    <a:lumOff val="15000"/>
                  </a:schemeClr>
                </a:solidFill>
                <a:latin typeface="Corbel"/>
                <a:ea typeface="+mn-ea"/>
                <a:cs typeface="Arial"/>
              </a:rPr>
              <a:t>Antwort</a:t>
            </a:r>
          </a:p>
        </p:txBody>
      </p:sp>
      <p:sp>
        <p:nvSpPr>
          <p:cNvPr id="8" name="Frage"/>
          <p:cNvSpPr>
            <a:spLocks noGrp="1"/>
          </p:cNvSpPr>
          <p:nvPr>
            <p:ph type="body" sz="quarter" idx="13" hasCustomPrompt="1"/>
          </p:nvPr>
        </p:nvSpPr>
        <p:spPr>
          <a:xfrm>
            <a:off x="1841679" y="1873957"/>
            <a:ext cx="8885530" cy="200189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3200" baseline="0"/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Geben Sie hier Ihre Antwort ein.</a:t>
            </a:r>
          </a:p>
        </p:txBody>
      </p:sp>
      <p:sp>
        <p:nvSpPr>
          <p:cNvPr id="2" name="Rechteck 1"/>
          <p:cNvSpPr/>
          <p:nvPr userDrawn="1"/>
        </p:nvSpPr>
        <p:spPr bwMode="invGray">
          <a:xfrm>
            <a:off x="0" y="5749805"/>
            <a:ext cx="12192000" cy="11081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unkte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9109424" y="5900385"/>
            <a:ext cx="2852388" cy="781394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4800" baseline="0">
                <a:solidFill>
                  <a:schemeClr val="tx1">
                    <a:alpha val="63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10" name="Zurück zum Spielbrett">
            <a:hlinkClick r:id="rId2" action="ppaction://hlinksldjump"/>
          </p:cNvPr>
          <p:cNvSpPr/>
          <p:nvPr userDrawn="1"/>
        </p:nvSpPr>
        <p:spPr bwMode="invGray">
          <a:xfrm rot="16200000">
            <a:off x="169030" y="5941115"/>
            <a:ext cx="795528" cy="685800"/>
          </a:xfrm>
          <a:prstGeom prst="triangle">
            <a:avLst/>
          </a:prstGeom>
          <a:solidFill>
            <a:srgbClr val="FFFFFF">
              <a:alpha val="13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nweisungen"/>
          <p:cNvSpPr/>
          <p:nvPr userDrawn="1"/>
        </p:nvSpPr>
        <p:spPr>
          <a:xfrm>
            <a:off x="12307833" y="0"/>
            <a:ext cx="1853339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>
              <a:spcBef>
                <a:spcPts val="1200"/>
              </a:spcBef>
              <a:buNone/>
            </a:pPr>
            <a:r>
              <a:rPr lang="de-DE" sz="1600" b="0" i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Geben Sie Ihre Fragen und Antworten in den Platzhaltern ein. Sie können die Punktwerte unten zu Informationszwecken hinzufügen.</a:t>
            </a:r>
          </a:p>
          <a:p>
            <a:pPr algn="l" defTabSz="914400">
              <a:spcBef>
                <a:spcPts val="1200"/>
              </a:spcBef>
              <a:buNone/>
            </a:pPr>
            <a:r>
              <a:rPr lang="de-DE" sz="1600" b="0" i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Klicken Sie in der Bildschirmpräsentationsansicht auf das Dreieck, um zur Folie mit dem Spielbrett zurückzukehren.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1025102" y="5886251"/>
            <a:ext cx="7969542" cy="781394"/>
          </a:xfrm>
        </p:spPr>
        <p:txBody>
          <a:bodyPr/>
          <a:lstStyle>
            <a:lvl1pPr>
              <a:defRPr>
                <a:solidFill>
                  <a:schemeClr val="tx1">
                    <a:alpha val="63000"/>
                  </a:schemeClr>
                </a:solidFill>
              </a:defRPr>
            </a:lvl1pPr>
          </a:lstStyle>
          <a:p>
            <a:r>
              <a:rPr lang="de-DE" noProof="0" dirty="0" smtClean="0"/>
              <a:t>Kategorie 4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01917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nnlinie Kategorie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invGray">
          <a:xfrm>
            <a:off x="0" y="3372365"/>
            <a:ext cx="12192000" cy="187488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1133588" y="3522944"/>
            <a:ext cx="10828224" cy="1583628"/>
          </a:xfrm>
        </p:spPr>
        <p:txBody>
          <a:bodyPr>
            <a:normAutofit/>
          </a:bodyPr>
          <a:lstStyle>
            <a:lvl1pPr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de-DE" noProof="0" dirty="0" smtClean="0"/>
              <a:t>Trennfolie Kategorie 5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65382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agen Kategorie 5">
    <p:bg>
      <p:bgPr>
        <a:solidFill>
          <a:schemeClr val="bg2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"/>
          <p:cNvSpPr txBox="1"/>
          <p:nvPr userDrawn="1"/>
        </p:nvSpPr>
        <p:spPr>
          <a:xfrm rot="16200000">
            <a:off x="-2011120" y="1990047"/>
            <a:ext cx="5749803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 defTabSz="914400">
              <a:buNone/>
            </a:pPr>
            <a:r>
              <a:rPr lang="de-DE" sz="11500" b="0" i="0">
                <a:solidFill>
                  <a:schemeClr val="bg1">
                    <a:lumMod val="85000"/>
                    <a:lumOff val="15000"/>
                  </a:schemeClr>
                </a:solidFill>
                <a:latin typeface="Corbel"/>
                <a:ea typeface="+mn-ea"/>
                <a:cs typeface="Arial"/>
              </a:rPr>
              <a:t>Frage</a:t>
            </a:r>
          </a:p>
        </p:txBody>
      </p:sp>
      <p:sp>
        <p:nvSpPr>
          <p:cNvPr id="8" name="Frage"/>
          <p:cNvSpPr>
            <a:spLocks noGrp="1"/>
          </p:cNvSpPr>
          <p:nvPr>
            <p:ph type="body" sz="quarter" idx="13" hasCustomPrompt="1"/>
          </p:nvPr>
        </p:nvSpPr>
        <p:spPr>
          <a:xfrm>
            <a:off x="1841679" y="1873957"/>
            <a:ext cx="8885530" cy="200189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3200" baseline="0"/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Geben Sie hier Ihre Frage ein.</a:t>
            </a:r>
            <a:endParaRPr lang="de-DE" noProof="0" dirty="0"/>
          </a:p>
        </p:txBody>
      </p:sp>
      <p:sp>
        <p:nvSpPr>
          <p:cNvPr id="2" name="Rechteck 1"/>
          <p:cNvSpPr/>
          <p:nvPr userDrawn="1"/>
        </p:nvSpPr>
        <p:spPr bwMode="invGray">
          <a:xfrm>
            <a:off x="0" y="5749805"/>
            <a:ext cx="12192000" cy="1108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unkte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8810625" y="5900384"/>
            <a:ext cx="2196466" cy="781394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4800" baseline="0">
                <a:solidFill>
                  <a:schemeClr val="tx1">
                    <a:alpha val="63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10" name="Zurück zum Spielbrett">
            <a:hlinkClick r:id="rId2" action="ppaction://hlinksldjump"/>
          </p:cNvPr>
          <p:cNvSpPr/>
          <p:nvPr userDrawn="1"/>
        </p:nvSpPr>
        <p:spPr bwMode="invGray">
          <a:xfrm rot="16200000">
            <a:off x="169030" y="5941115"/>
            <a:ext cx="795528" cy="685800"/>
          </a:xfrm>
          <a:prstGeom prst="triangle">
            <a:avLst/>
          </a:prstGeom>
          <a:solidFill>
            <a:srgbClr val="FFFFFF">
              <a:alpha val="13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nweisungen"/>
          <p:cNvSpPr/>
          <p:nvPr userDrawn="1"/>
        </p:nvSpPr>
        <p:spPr>
          <a:xfrm>
            <a:off x="12307833" y="0"/>
            <a:ext cx="1853339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>
              <a:spcBef>
                <a:spcPts val="1200"/>
              </a:spcBef>
              <a:buNone/>
            </a:pPr>
            <a:r>
              <a:rPr lang="de-DE" sz="1600" b="0" i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Geben Sie Ihre Fragen und Antworten in den Platzhaltern ein. Sie können die Punktwerte unten zu Informationszwecken hinzufügen.</a:t>
            </a:r>
          </a:p>
          <a:p>
            <a:pPr algn="l" defTabSz="914400">
              <a:spcBef>
                <a:spcPts val="1200"/>
              </a:spcBef>
              <a:buNone/>
            </a:pPr>
            <a:r>
              <a:rPr lang="de-DE" sz="1600" b="0" i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Klicken Sie in der Bildschirmpräsentationsansicht auf das Dreieck, um zur Folie mit dem Spielbrett zurückzukehren. 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1025102" y="5892186"/>
            <a:ext cx="7969542" cy="781394"/>
          </a:xfrm>
        </p:spPr>
        <p:txBody>
          <a:bodyPr/>
          <a:lstStyle>
            <a:lvl1pPr>
              <a:defRPr>
                <a:solidFill>
                  <a:schemeClr val="tx1">
                    <a:alpha val="63000"/>
                  </a:schemeClr>
                </a:solidFill>
              </a:defRPr>
            </a:lvl1pPr>
          </a:lstStyle>
          <a:p>
            <a:r>
              <a:rPr lang="de-DE" noProof="0" dirty="0" smtClean="0"/>
              <a:t>Kategorie 5</a:t>
            </a:r>
            <a:endParaRPr lang="de-DE" noProof="0" dirty="0"/>
          </a:p>
        </p:txBody>
      </p:sp>
      <p:sp>
        <p:nvSpPr>
          <p:cNvPr id="12" name="Zurück zum Spielbrett">
            <a:hlinkClick r:id="" action="ppaction://hlinkshowjump?jump=nextslide"/>
          </p:cNvPr>
          <p:cNvSpPr/>
          <p:nvPr userDrawn="1"/>
        </p:nvSpPr>
        <p:spPr bwMode="invGray">
          <a:xfrm rot="5400000" flipH="1">
            <a:off x="11220383" y="5941115"/>
            <a:ext cx="795528" cy="685800"/>
          </a:xfrm>
          <a:prstGeom prst="triangle">
            <a:avLst/>
          </a:prstGeom>
          <a:solidFill>
            <a:srgbClr val="FFFFFF">
              <a:alpha val="13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26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tworten Kategorie 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"/>
          <p:cNvSpPr txBox="1"/>
          <p:nvPr userDrawn="1"/>
        </p:nvSpPr>
        <p:spPr>
          <a:xfrm rot="16200000">
            <a:off x="-2011120" y="1990047"/>
            <a:ext cx="5749803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just" defTabSz="914400">
              <a:buNone/>
            </a:pPr>
            <a:r>
              <a:rPr lang="de-DE" sz="11500" b="0" i="0" dirty="0">
                <a:solidFill>
                  <a:schemeClr val="bg1">
                    <a:lumMod val="85000"/>
                    <a:lumOff val="15000"/>
                  </a:schemeClr>
                </a:solidFill>
                <a:latin typeface="Corbel"/>
                <a:ea typeface="+mn-ea"/>
                <a:cs typeface="Arial"/>
              </a:rPr>
              <a:t>Antwort</a:t>
            </a:r>
          </a:p>
        </p:txBody>
      </p:sp>
      <p:sp>
        <p:nvSpPr>
          <p:cNvPr id="8" name="Frage"/>
          <p:cNvSpPr>
            <a:spLocks noGrp="1"/>
          </p:cNvSpPr>
          <p:nvPr>
            <p:ph type="body" sz="quarter" idx="13" hasCustomPrompt="1"/>
          </p:nvPr>
        </p:nvSpPr>
        <p:spPr>
          <a:xfrm>
            <a:off x="1841679" y="1873957"/>
            <a:ext cx="8885530" cy="200189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3200" baseline="0"/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Geben Sie hier Ihre Antwort ein.</a:t>
            </a:r>
          </a:p>
        </p:txBody>
      </p:sp>
      <p:sp>
        <p:nvSpPr>
          <p:cNvPr id="2" name="Rechteck 1"/>
          <p:cNvSpPr/>
          <p:nvPr userDrawn="1"/>
        </p:nvSpPr>
        <p:spPr bwMode="invGray">
          <a:xfrm>
            <a:off x="0" y="5744369"/>
            <a:ext cx="12192000" cy="1108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unkte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9109424" y="5900385"/>
            <a:ext cx="2852388" cy="781394"/>
          </a:xfrm>
        </p:spPr>
        <p:txBody>
          <a:bodyPr anchor="ctr">
            <a:noAutofit/>
          </a:bodyPr>
          <a:lstStyle>
            <a:lvl1pPr marL="0" indent="0" algn="r">
              <a:spcBef>
                <a:spcPts val="0"/>
              </a:spcBef>
              <a:buNone/>
              <a:defRPr sz="4800" baseline="0">
                <a:solidFill>
                  <a:schemeClr val="tx1">
                    <a:alpha val="63000"/>
                  </a:schemeClr>
                </a:solidFill>
              </a:defRPr>
            </a:lvl1pPr>
            <a:lvl2pPr marL="0" indent="0">
              <a:spcBef>
                <a:spcPts val="0"/>
              </a:spcBef>
              <a:buNone/>
              <a:defRPr sz="3200"/>
            </a:lvl2pPr>
            <a:lvl3pPr marL="0" indent="0">
              <a:spcBef>
                <a:spcPts val="0"/>
              </a:spcBef>
              <a:buNone/>
              <a:defRPr sz="3200"/>
            </a:lvl3pPr>
            <a:lvl4pPr marL="0" indent="0">
              <a:spcBef>
                <a:spcPts val="0"/>
              </a:spcBef>
              <a:buNone/>
              <a:defRPr sz="3200"/>
            </a:lvl4pPr>
            <a:lvl5pPr marL="0" indent="0">
              <a:spcBef>
                <a:spcPts val="0"/>
              </a:spcBef>
              <a:buNone/>
              <a:defRPr sz="3200"/>
            </a:lvl5pPr>
            <a:lvl6pPr marL="0" indent="0">
              <a:spcBef>
                <a:spcPts val="0"/>
              </a:spcBef>
              <a:buNone/>
              <a:defRPr sz="3200"/>
            </a:lvl6pPr>
            <a:lvl7pPr marL="0" indent="0">
              <a:spcBef>
                <a:spcPts val="0"/>
              </a:spcBef>
              <a:buNone/>
              <a:defRPr sz="3200"/>
            </a:lvl7pPr>
            <a:lvl8pPr marL="0" indent="0">
              <a:spcBef>
                <a:spcPts val="0"/>
              </a:spcBef>
              <a:buNone/>
              <a:defRPr sz="3200"/>
            </a:lvl8pPr>
            <a:lvl9pPr marL="0" indent="0">
              <a:spcBef>
                <a:spcPts val="0"/>
              </a:spcBef>
              <a:buNone/>
              <a:defRPr sz="3200"/>
            </a:lvl9pPr>
          </a:lstStyle>
          <a:p>
            <a:pPr lvl="0"/>
            <a:r>
              <a:rPr lang="de-DE" noProof="0" dirty="0" smtClean="0"/>
              <a:t>Punkte</a:t>
            </a:r>
            <a:endParaRPr lang="de-DE" noProof="0" dirty="0"/>
          </a:p>
        </p:txBody>
      </p:sp>
      <p:sp>
        <p:nvSpPr>
          <p:cNvPr id="10" name="Zurück zum Spielbrett">
            <a:hlinkClick r:id="rId2" action="ppaction://hlinksldjump"/>
          </p:cNvPr>
          <p:cNvSpPr/>
          <p:nvPr userDrawn="1"/>
        </p:nvSpPr>
        <p:spPr bwMode="invGray">
          <a:xfrm rot="16200000">
            <a:off x="169030" y="5941115"/>
            <a:ext cx="795528" cy="685800"/>
          </a:xfrm>
          <a:prstGeom prst="triangle">
            <a:avLst/>
          </a:prstGeom>
          <a:solidFill>
            <a:srgbClr val="FFFFFF">
              <a:alpha val="13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nweisungen"/>
          <p:cNvSpPr/>
          <p:nvPr userDrawn="1"/>
        </p:nvSpPr>
        <p:spPr>
          <a:xfrm>
            <a:off x="12307833" y="0"/>
            <a:ext cx="1853339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 defTabSz="914400">
              <a:spcBef>
                <a:spcPts val="1200"/>
              </a:spcBef>
              <a:buNone/>
            </a:pPr>
            <a:r>
              <a:rPr lang="de-DE" sz="1600" b="0" i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Geben Sie Ihre Fragen und Antworten in den Platzhaltern ein. Sie können die Punktwerte unten zu Informationszwecken hinzufügen.</a:t>
            </a:r>
          </a:p>
          <a:p>
            <a:pPr algn="l" defTabSz="914400">
              <a:spcBef>
                <a:spcPts val="1200"/>
              </a:spcBef>
              <a:buNone/>
            </a:pPr>
            <a:r>
              <a:rPr lang="de-DE" sz="1600" b="0" i="0">
                <a:solidFill>
                  <a:srgbClr val="7F7F7F"/>
                </a:solidFill>
                <a:latin typeface="Calibri Light"/>
                <a:ea typeface="+mn-ea"/>
                <a:cs typeface="Calibri"/>
              </a:rPr>
              <a:t>Klicken Sie in der Bildschirmpräsentationsansicht auf das Dreieck, um zur Folie mit dem Spielbrett zurückzukehren. 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1025102" y="5889875"/>
            <a:ext cx="7969542" cy="781394"/>
          </a:xfrm>
        </p:spPr>
        <p:txBody>
          <a:bodyPr/>
          <a:lstStyle>
            <a:lvl1pPr>
              <a:defRPr>
                <a:solidFill>
                  <a:schemeClr val="tx1">
                    <a:alpha val="63000"/>
                  </a:schemeClr>
                </a:solidFill>
              </a:defRPr>
            </a:lvl1pPr>
          </a:lstStyle>
          <a:p>
            <a:r>
              <a:rPr lang="de-DE" noProof="0" dirty="0" smtClean="0"/>
              <a:t>Kategorie 5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0998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de-DE" noProof="0" smtClean="0"/>
              <a:pPr/>
              <a:t>27.04.2023</a:t>
            </a:fld>
            <a:endParaRPr lang="de-DE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11447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de-DE" noProof="0" smtClean="0"/>
              <a:pPr/>
              <a:t>27.04.2023</a:t>
            </a:fld>
            <a:endParaRPr lang="de-DE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042698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de-DE" noProof="0" smtClean="0"/>
              <a:pPr/>
              <a:t>27.04.2023</a:t>
            </a:fld>
            <a:endParaRPr lang="de-DE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010761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de-DE" noProof="0" smtClean="0"/>
              <a:pPr/>
              <a:t>27.04.2023</a:t>
            </a:fld>
            <a:endParaRPr lang="de-DE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85625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de-DE" noProof="0" smtClean="0"/>
              <a:pPr/>
              <a:t>27.04.2023</a:t>
            </a:fld>
            <a:endParaRPr lang="de-DE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46221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1A184-F35B-4AFC-AC27-402630BF31EA}" type="datetimeFigureOut">
              <a:rPr lang="de-DE" noProof="0" smtClean="0"/>
              <a:pPr/>
              <a:t>27.04.2023</a:t>
            </a:fld>
            <a:endParaRPr lang="de-DE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D9D6C-B21A-4AFF-BD71-9CA00C1F4281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249544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F31A184-F35B-4AFC-AC27-402630BF31EA}" type="datetimeFigureOut">
              <a:rPr lang="de-DE" noProof="0" smtClean="0"/>
              <a:pPr/>
              <a:t>27.04.2023</a:t>
            </a:fld>
            <a:endParaRPr lang="de-DE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de-DE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1BD9D6C-B21A-4AFF-BD71-9CA00C1F4281}" type="slidenum">
              <a:rPr lang="de-DE" noProof="0" smtClean="0"/>
              <a:pPr/>
              <a:t>‹Nr.›</a:t>
            </a:fld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9113526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6.xml"/><Relationship Id="rId18" Type="http://schemas.openxmlformats.org/officeDocument/2006/relationships/slide" Target="slide37.xml"/><Relationship Id="rId26" Type="http://schemas.openxmlformats.org/officeDocument/2006/relationships/slide" Target="slide54.xml"/><Relationship Id="rId3" Type="http://schemas.openxmlformats.org/officeDocument/2006/relationships/slide" Target="slide4.xml"/><Relationship Id="rId21" Type="http://schemas.openxmlformats.org/officeDocument/2006/relationships/slide" Target="slide43.xml"/><Relationship Id="rId7" Type="http://schemas.openxmlformats.org/officeDocument/2006/relationships/slide" Target="slide12.xml"/><Relationship Id="rId12" Type="http://schemas.openxmlformats.org/officeDocument/2006/relationships/slide" Target="slide23.xml"/><Relationship Id="rId17" Type="http://schemas.openxmlformats.org/officeDocument/2006/relationships/slide" Target="slide34.xml"/><Relationship Id="rId25" Type="http://schemas.openxmlformats.org/officeDocument/2006/relationships/slide" Target="slide52.xml"/><Relationship Id="rId2" Type="http://schemas.openxmlformats.org/officeDocument/2006/relationships/notesSlide" Target="../notesSlides/notesSlide1.xml"/><Relationship Id="rId16" Type="http://schemas.openxmlformats.org/officeDocument/2006/relationships/slide" Target="slide32.xml"/><Relationship Id="rId20" Type="http://schemas.openxmlformats.org/officeDocument/2006/relationships/slide" Target="slide41.xml"/><Relationship Id="rId29" Type="http://schemas.openxmlformats.org/officeDocument/2006/relationships/slide" Target="slide59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10.xml"/><Relationship Id="rId11" Type="http://schemas.openxmlformats.org/officeDocument/2006/relationships/slide" Target="slide21.xml"/><Relationship Id="rId24" Type="http://schemas.openxmlformats.org/officeDocument/2006/relationships/slide" Target="slide50.xml"/><Relationship Id="rId32" Type="http://schemas.openxmlformats.org/officeDocument/2006/relationships/slide" Target="slide60.xml"/><Relationship Id="rId5" Type="http://schemas.openxmlformats.org/officeDocument/2006/relationships/slide" Target="slide8.xml"/><Relationship Id="rId15" Type="http://schemas.openxmlformats.org/officeDocument/2006/relationships/slide" Target="slide30.xml"/><Relationship Id="rId23" Type="http://schemas.openxmlformats.org/officeDocument/2006/relationships/slide" Target="slide48.xml"/><Relationship Id="rId28" Type="http://schemas.openxmlformats.org/officeDocument/2006/relationships/slide" Target="slide58.xml"/><Relationship Id="rId10" Type="http://schemas.openxmlformats.org/officeDocument/2006/relationships/slide" Target="slide19.xml"/><Relationship Id="rId19" Type="http://schemas.openxmlformats.org/officeDocument/2006/relationships/slide" Target="slide39.xml"/><Relationship Id="rId31" Type="http://schemas.openxmlformats.org/officeDocument/2006/relationships/slide" Target="slide62.xml"/><Relationship Id="rId4" Type="http://schemas.openxmlformats.org/officeDocument/2006/relationships/slide" Target="slide6.xml"/><Relationship Id="rId9" Type="http://schemas.openxmlformats.org/officeDocument/2006/relationships/slide" Target="slide17.xml"/><Relationship Id="rId14" Type="http://schemas.openxmlformats.org/officeDocument/2006/relationships/slide" Target="slide28.xml"/><Relationship Id="rId22" Type="http://schemas.openxmlformats.org/officeDocument/2006/relationships/slide" Target="slide45.xml"/><Relationship Id="rId27" Type="http://schemas.openxmlformats.org/officeDocument/2006/relationships/slide" Target="slide56.xml"/><Relationship Id="rId30" Type="http://schemas.openxmlformats.org/officeDocument/2006/relationships/slide" Target="slide6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7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532244"/>
            <a:ext cx="11384612" cy="1583628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de-DE" sz="9600" dirty="0" smtClean="0">
                <a:solidFill>
                  <a:schemeClr val="accent2"/>
                </a:solidFill>
                <a:latin typeface="Franklin Gothic Heavy" panose="020B0903020102020204" pitchFamily="34" charset="0"/>
              </a:rPr>
              <a:t>  Biodiversität</a:t>
            </a:r>
            <a:endParaRPr lang="de-DE" sz="9600" dirty="0">
              <a:solidFill>
                <a:schemeClr val="accent2"/>
              </a:solidFill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68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783251" y="1843695"/>
            <a:ext cx="9223840" cy="2001892"/>
          </a:xfrm>
        </p:spPr>
        <p:txBody>
          <a:bodyPr/>
          <a:lstStyle/>
          <a:p>
            <a:r>
              <a:rPr lang="de-DE" b="1" dirty="0"/>
              <a:t>Was ist ein Ökosystem</a:t>
            </a:r>
            <a:r>
              <a:rPr lang="de-DE" b="1" dirty="0" smtClean="0"/>
              <a:t>?</a:t>
            </a:r>
          </a:p>
          <a:p>
            <a:endParaRPr lang="de-DE" b="1" dirty="0"/>
          </a:p>
          <a:p>
            <a:r>
              <a:rPr lang="de-DE" dirty="0"/>
              <a:t>A	eine </a:t>
            </a:r>
            <a:r>
              <a:rPr lang="de-DE" dirty="0" smtClean="0"/>
              <a:t>Forschungseinrichtung</a:t>
            </a:r>
            <a:br>
              <a:rPr lang="de-DE" dirty="0" smtClean="0"/>
            </a:br>
            <a:endParaRPr lang="de-DE" dirty="0"/>
          </a:p>
          <a:p>
            <a:r>
              <a:rPr lang="de-DE" dirty="0"/>
              <a:t>B	Lebensgemeinschaft aus verschiedenen Arten 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  <a:p>
            <a:r>
              <a:rPr lang="de-DE" dirty="0"/>
              <a:t>C	</a:t>
            </a:r>
            <a:r>
              <a:rPr lang="de-DE" dirty="0" smtClean="0"/>
              <a:t>ein riesiger Biosupermarkt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40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900" dirty="0">
                <a:latin typeface="Franklin Gothic Heavy" panose="020B0903020102020204" pitchFamily="34" charset="0"/>
              </a:rPr>
              <a:t>ALLGEMEINES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092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787358" y="452563"/>
            <a:ext cx="8885530" cy="2001892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de-DE" dirty="0"/>
              <a:t>B	Lebensgemeinschaft aus verschiedenen Arten</a:t>
            </a:r>
            <a:endParaRPr lang="en-US" sz="3600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40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914400">
              <a:spcBef>
                <a:spcPct val="0"/>
              </a:spcBef>
              <a:buNone/>
            </a:pPr>
            <a:r>
              <a:rPr lang="de-DE" sz="4900" dirty="0" smtClean="0">
                <a:latin typeface="Franklin Gothic Heavy" panose="020B0903020102020204" pitchFamily="34" charset="0"/>
              </a:rPr>
              <a:t>ALLGEMEINES</a:t>
            </a:r>
            <a:endParaRPr lang="de-DE" sz="4900" dirty="0">
              <a:latin typeface="Franklin Gothic Heavy" panose="020B0903020102020204" pitchFamily="34" charset="0"/>
            </a:endParaRPr>
          </a:p>
        </p:txBody>
      </p:sp>
      <p:sp>
        <p:nvSpPr>
          <p:cNvPr id="7" name="Ovale Legende 6"/>
          <p:cNvSpPr/>
          <p:nvPr/>
        </p:nvSpPr>
        <p:spPr>
          <a:xfrm>
            <a:off x="8600545" y="1938740"/>
            <a:ext cx="3361267" cy="1735666"/>
          </a:xfrm>
          <a:prstGeom prst="wedgeEllipseCallou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8711576" y="2206408"/>
            <a:ext cx="3000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Wüsten sind z.B. sehr trockene, niederschlagsarme Ökosysteme. Aber auch hier leben Tiere und Pflanzen.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106" y="1938740"/>
            <a:ext cx="5279161" cy="351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16279" y="2287398"/>
            <a:ext cx="8885530" cy="2001892"/>
          </a:xfrm>
        </p:spPr>
        <p:txBody>
          <a:bodyPr/>
          <a:lstStyle/>
          <a:p>
            <a:r>
              <a:rPr lang="de-DE" b="1" dirty="0"/>
              <a:t>Wie viele Arten (Pflanzen und Tiere) sterben weltweit jeden einzelnen Tag aus</a:t>
            </a:r>
            <a:r>
              <a:rPr lang="de-DE" b="1" dirty="0" smtClean="0"/>
              <a:t>?</a:t>
            </a:r>
          </a:p>
          <a:p>
            <a:endParaRPr lang="de-DE" b="1" dirty="0"/>
          </a:p>
          <a:p>
            <a:r>
              <a:rPr lang="de-DE" dirty="0"/>
              <a:t>A	150 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  <a:p>
            <a:r>
              <a:rPr lang="de-DE" dirty="0"/>
              <a:t>B	</a:t>
            </a:r>
            <a:r>
              <a:rPr lang="de-DE" dirty="0" smtClean="0"/>
              <a:t>5</a:t>
            </a:r>
            <a:br>
              <a:rPr lang="de-DE" dirty="0" smtClean="0"/>
            </a:br>
            <a:endParaRPr lang="de-DE" dirty="0"/>
          </a:p>
          <a:p>
            <a:r>
              <a:rPr lang="de-DE" dirty="0"/>
              <a:t>C	50</a:t>
            </a:r>
          </a:p>
          <a:p>
            <a:endParaRPr lang="de-DE" sz="2800" dirty="0"/>
          </a:p>
          <a:p>
            <a:pPr marL="0" indent="0" algn="l" defTabSz="914400">
              <a:spcBef>
                <a:spcPts val="1000"/>
              </a:spcBef>
              <a:buNone/>
            </a:pP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50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914400">
              <a:spcBef>
                <a:spcPct val="0"/>
              </a:spcBef>
              <a:buNone/>
            </a:pPr>
            <a:r>
              <a:rPr lang="de-DE" sz="4900" dirty="0" smtClean="0">
                <a:latin typeface="Franklin Gothic Heavy" panose="020B0903020102020204" pitchFamily="34" charset="0"/>
              </a:rPr>
              <a:t>ALLGEMEINES</a:t>
            </a:r>
            <a:endParaRPr lang="de-DE" sz="49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80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672346" y="1225263"/>
            <a:ext cx="8885530" cy="832137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de-DE" dirty="0"/>
              <a:t>A	</a:t>
            </a:r>
            <a:r>
              <a:rPr lang="de-DE" dirty="0" smtClean="0"/>
              <a:t>150 Arten sterben jeden Tag aus.</a:t>
            </a: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50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900" dirty="0">
                <a:latin typeface="Franklin Gothic Heavy" panose="020B0903020102020204" pitchFamily="34" charset="0"/>
              </a:rPr>
              <a:t>ALLGEMEINES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528" y="2160355"/>
            <a:ext cx="4927006" cy="3276459"/>
          </a:xfrm>
          <a:prstGeom prst="rect">
            <a:avLst/>
          </a:prstGeom>
        </p:spPr>
      </p:pic>
      <p:sp>
        <p:nvSpPr>
          <p:cNvPr id="9" name="Ovale Legende 8"/>
          <p:cNvSpPr/>
          <p:nvPr/>
        </p:nvSpPr>
        <p:spPr>
          <a:xfrm>
            <a:off x="8365892" y="1532572"/>
            <a:ext cx="3361267" cy="1735666"/>
          </a:xfrm>
          <a:prstGeom prst="wedgeEllipseCallou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8546164" y="1938740"/>
            <a:ext cx="3000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Vor ca. 40 Jahren ist die Goldkröte ausgestorben. Die Art lebte in Zentralamerika.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202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6600" b="1" dirty="0" smtClean="0">
                <a:latin typeface="Franklin Gothic Heavy" panose="020B0903020102020204" pitchFamily="34" charset="0"/>
              </a:rPr>
              <a:t>ARTENVIELFALT</a:t>
            </a:r>
            <a:endParaRPr lang="en-US" sz="6600" b="1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96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52939" y="2295935"/>
            <a:ext cx="9289618" cy="2001892"/>
          </a:xfrm>
        </p:spPr>
        <p:txBody>
          <a:bodyPr/>
          <a:lstStyle/>
          <a:p>
            <a:r>
              <a:rPr lang="de-DE" b="1" dirty="0"/>
              <a:t>Wo ist die biologische Vielfalt weltweit am größten</a:t>
            </a:r>
            <a:r>
              <a:rPr lang="de-DE" b="1" dirty="0" smtClean="0"/>
              <a:t>?</a:t>
            </a:r>
          </a:p>
          <a:p>
            <a:r>
              <a:rPr lang="de-DE" b="1" dirty="0" smtClean="0"/>
              <a:t> </a:t>
            </a:r>
            <a:endParaRPr lang="de-DE" b="1" dirty="0"/>
          </a:p>
          <a:p>
            <a:r>
              <a:rPr lang="de-DE" dirty="0"/>
              <a:t>A	In </a:t>
            </a:r>
            <a:r>
              <a:rPr lang="de-DE" dirty="0" smtClean="0"/>
              <a:t>Wüsten</a:t>
            </a:r>
            <a:br>
              <a:rPr lang="de-DE" dirty="0" smtClean="0"/>
            </a:br>
            <a:endParaRPr lang="de-DE" dirty="0"/>
          </a:p>
          <a:p>
            <a:r>
              <a:rPr lang="de-DE" dirty="0"/>
              <a:t>B	In </a:t>
            </a:r>
            <a:r>
              <a:rPr lang="de-DE" dirty="0" smtClean="0"/>
              <a:t>Städten</a:t>
            </a:r>
            <a:br>
              <a:rPr lang="de-DE" dirty="0" smtClean="0"/>
            </a:br>
            <a:endParaRPr lang="de-DE" dirty="0"/>
          </a:p>
          <a:p>
            <a:r>
              <a:rPr lang="de-DE" dirty="0"/>
              <a:t>C	In Regenwäldern </a:t>
            </a:r>
          </a:p>
          <a:p>
            <a:pPr>
              <a:spcBef>
                <a:spcPts val="1000"/>
              </a:spcBef>
            </a:pP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10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latin typeface="Franklin Gothic Heavy" panose="020B0903020102020204" pitchFamily="34" charset="0"/>
              </a:rPr>
              <a:t>ARTENVIELFALT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99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47539" y="716280"/>
            <a:ext cx="8885530" cy="1705187"/>
          </a:xfrm>
        </p:spPr>
        <p:txBody>
          <a:bodyPr/>
          <a:lstStyle/>
          <a:p>
            <a:r>
              <a:rPr lang="de-DE" dirty="0"/>
              <a:t>C	In Regenwäldern 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 dirty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10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latin typeface="Franklin Gothic Heavy" panose="020B0903020102020204" pitchFamily="34" charset="0"/>
              </a:rPr>
              <a:t>ARTENVIELFALT</a:t>
            </a:r>
            <a:endParaRPr lang="de-DE" sz="2400" b="0" i="0" dirty="0">
              <a:solidFill>
                <a:schemeClr val="tx1">
                  <a:alpha val="63000"/>
                </a:schemeClr>
              </a:solidFill>
              <a:latin typeface="Calibri Light"/>
              <a:ea typeface="+mj-ea"/>
              <a:cs typeface="+mj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850" y="1957035"/>
            <a:ext cx="5281083" cy="352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7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706213" y="764824"/>
            <a:ext cx="8885530" cy="1250243"/>
          </a:xfrm>
        </p:spPr>
        <p:txBody>
          <a:bodyPr/>
          <a:lstStyle/>
          <a:p>
            <a:r>
              <a:rPr lang="de-DE" b="1" dirty="0"/>
              <a:t>Welche dieser Tierarten ist in Deutschland ausgestorben</a:t>
            </a:r>
            <a:r>
              <a:rPr lang="de-DE" b="1" dirty="0" smtClean="0"/>
              <a:t>?</a:t>
            </a:r>
            <a:endParaRPr lang="de-DE" b="1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 dirty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20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latin typeface="Franklin Gothic Heavy" panose="020B0903020102020204" pitchFamily="34" charset="0"/>
              </a:rPr>
              <a:t>ARTENVIELFALT</a:t>
            </a: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190" y="2387600"/>
            <a:ext cx="3106201" cy="174867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667" y="2390409"/>
            <a:ext cx="2618801" cy="174586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6745" y="2387600"/>
            <a:ext cx="2623014" cy="1748676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869190" y="4258733"/>
            <a:ext cx="3106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   Europäische </a:t>
            </a:r>
            <a:r>
              <a:rPr lang="de-DE" dirty="0"/>
              <a:t>Ziesel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291667" y="4258733"/>
            <a:ext cx="261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</a:t>
            </a:r>
            <a:r>
              <a:rPr lang="de-DE" dirty="0" smtClean="0"/>
              <a:t>   Waschbären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8229600" y="4258733"/>
            <a:ext cx="2620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C</a:t>
            </a:r>
            <a:r>
              <a:rPr lang="de-DE" dirty="0" smtClean="0"/>
              <a:t>   Seeadler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787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065199" y="222618"/>
            <a:ext cx="8885530" cy="2001892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de-DE" dirty="0"/>
              <a:t>A	Europäische Ziesel </a:t>
            </a: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dirty="0">
                <a:latin typeface="Calibri"/>
              </a:rPr>
              <a:t>2</a:t>
            </a:r>
            <a:r>
              <a:rPr lang="de-DE" sz="4800" b="0" i="0" baseline="0" dirty="0" smtClean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latin typeface="Franklin Gothic Heavy" panose="020B0903020102020204" pitchFamily="34" charset="0"/>
              </a:rPr>
              <a:t>ARTENVIELFALT</a:t>
            </a:r>
            <a:endParaRPr lang="de-DE" sz="2400" b="0" i="0" dirty="0">
              <a:solidFill>
                <a:schemeClr val="tx1">
                  <a:alpha val="63000"/>
                </a:schemeClr>
              </a:solidFill>
              <a:latin typeface="Calibri Light"/>
              <a:ea typeface="+mj-ea"/>
              <a:cs typeface="+mj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924" y="1859880"/>
            <a:ext cx="6013500" cy="339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7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92479" y="493890"/>
            <a:ext cx="9461320" cy="2001892"/>
          </a:xfrm>
        </p:spPr>
        <p:txBody>
          <a:bodyPr/>
          <a:lstStyle/>
          <a:p>
            <a:r>
              <a:rPr lang="de-DE" b="1" dirty="0"/>
              <a:t>Schau dir die Bilder an. In welchem Lebensraum ist die Vielfalt an Pflanzen und Tieren wahrscheinlich am höchsten? 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30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latin typeface="Franklin Gothic Heavy" panose="020B0903020102020204" pitchFamily="34" charset="0"/>
              </a:rPr>
              <a:t>ARTENVIELFALT</a:t>
            </a:r>
            <a:endParaRPr lang="de-DE" sz="2400" b="0" i="0" dirty="0">
              <a:solidFill>
                <a:schemeClr val="tx1">
                  <a:alpha val="63000"/>
                </a:schemeClr>
              </a:solidFill>
              <a:latin typeface="Calibri Light"/>
              <a:ea typeface="+mj-ea"/>
              <a:cs typeface="+mj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480" y="2346793"/>
            <a:ext cx="2975854" cy="1983903"/>
          </a:xfrm>
          <a:prstGeom prst="rect">
            <a:avLst/>
          </a:prstGeom>
        </p:spPr>
      </p:pic>
      <p:pic>
        <p:nvPicPr>
          <p:cNvPr id="7" name="Grafik 6" descr="D:\Olbrich\Biodiv-Quiz\SOW+Margeritenblüte (C) Decke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174" y="2346793"/>
            <a:ext cx="2490893" cy="1983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990" y="2346793"/>
            <a:ext cx="2990093" cy="198390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827306" y="4443399"/>
            <a:ext cx="3106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   Kiesgarten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290789" y="4443399"/>
            <a:ext cx="3106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</a:t>
            </a:r>
            <a:r>
              <a:rPr lang="de-DE" dirty="0" smtClean="0"/>
              <a:t>   Streuobstwiese 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8396990" y="4429266"/>
            <a:ext cx="3106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   Rapsfeld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265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platzhalter 62"/>
          <p:cNvSpPr>
            <a:spLocks noGrp="1"/>
          </p:cNvSpPr>
          <p:nvPr>
            <p:ph type="body" sz="quarter" idx="13"/>
          </p:nvPr>
        </p:nvSpPr>
        <p:spPr>
          <a:xfrm>
            <a:off x="332703" y="877824"/>
            <a:ext cx="2099258" cy="393968"/>
          </a:xfrm>
        </p:spPr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b="1" dirty="0" smtClean="0">
                <a:latin typeface="Calibri"/>
              </a:rPr>
              <a:t>Allgemeines</a:t>
            </a:r>
            <a:endParaRPr lang="en-US" b="1" dirty="0"/>
          </a:p>
        </p:txBody>
      </p:sp>
      <p:sp>
        <p:nvSpPr>
          <p:cNvPr id="128" name="Textplatzhalter 12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 dirty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3" action="ppaction://hlinksldjump"/>
              </a:rPr>
              <a:t>10</a:t>
            </a:r>
            <a:endParaRPr lang="en-US" dirty="0">
              <a:hlinkClick r:id="rId3" action="ppaction://hlinksldjump"/>
            </a:endParaRPr>
          </a:p>
        </p:txBody>
      </p:sp>
      <p:sp>
        <p:nvSpPr>
          <p:cNvPr id="133" name="Textplatzhalter 13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 dirty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4" action="ppaction://hlinksldjump"/>
              </a:rPr>
              <a:t>20</a:t>
            </a:r>
            <a:endParaRPr lang="en-US" dirty="0"/>
          </a:p>
        </p:txBody>
      </p:sp>
      <p:sp>
        <p:nvSpPr>
          <p:cNvPr id="138" name="Textplatzhalter 137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5" action="ppaction://hlinksldjump"/>
              </a:rPr>
              <a:t>30</a:t>
            </a:r>
            <a:endParaRPr lang="en-US" dirty="0"/>
          </a:p>
        </p:txBody>
      </p:sp>
      <p:sp>
        <p:nvSpPr>
          <p:cNvPr id="143" name="Textplatzhalter 142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6" action="ppaction://hlinksldjump"/>
              </a:rPr>
              <a:t>40</a:t>
            </a:r>
            <a:endParaRPr lang="en-US" dirty="0"/>
          </a:p>
        </p:txBody>
      </p:sp>
      <p:sp>
        <p:nvSpPr>
          <p:cNvPr id="148" name="Textplatzhalter 147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7" action="ppaction://hlinksldjump"/>
              </a:rPr>
              <a:t>50</a:t>
            </a:r>
            <a:endParaRPr lang="en-US" dirty="0"/>
          </a:p>
        </p:txBody>
      </p:sp>
      <p:sp>
        <p:nvSpPr>
          <p:cNvPr id="64" name="Textplatzhalter 63"/>
          <p:cNvSpPr>
            <a:spLocks noGrp="1"/>
          </p:cNvSpPr>
          <p:nvPr>
            <p:ph type="body" sz="quarter" idx="14"/>
          </p:nvPr>
        </p:nvSpPr>
        <p:spPr>
          <a:xfrm>
            <a:off x="2689537" y="853440"/>
            <a:ext cx="2099258" cy="418352"/>
          </a:xfrm>
        </p:spPr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b="1" dirty="0" smtClean="0">
                <a:latin typeface="Calibri"/>
              </a:rPr>
              <a:t>Artenvielfalt</a:t>
            </a:r>
            <a:endParaRPr lang="en-US" b="1" dirty="0"/>
          </a:p>
        </p:txBody>
      </p:sp>
      <p:sp>
        <p:nvSpPr>
          <p:cNvPr id="129" name="Textplatzhalter 12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8" action="ppaction://hlinksldjump"/>
              </a:rPr>
              <a:t>10</a:t>
            </a:r>
            <a:endParaRPr lang="en-US" dirty="0"/>
          </a:p>
        </p:txBody>
      </p:sp>
      <p:sp>
        <p:nvSpPr>
          <p:cNvPr id="134" name="Textplatzhalter 133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9" action="ppaction://hlinksldjump"/>
              </a:rPr>
              <a:t>20</a:t>
            </a:r>
            <a:endParaRPr lang="en-US" dirty="0"/>
          </a:p>
        </p:txBody>
      </p:sp>
      <p:sp>
        <p:nvSpPr>
          <p:cNvPr id="139" name="Textplatzhalter 138"/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 dirty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10" action="ppaction://hlinksldjump"/>
              </a:rPr>
              <a:t>30</a:t>
            </a:r>
            <a:endParaRPr lang="en-US" dirty="0"/>
          </a:p>
        </p:txBody>
      </p:sp>
      <p:sp>
        <p:nvSpPr>
          <p:cNvPr id="144" name="Textplatzhalter 143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11" action="ppaction://hlinksldjump"/>
              </a:rPr>
              <a:t>40</a:t>
            </a:r>
            <a:endParaRPr lang="en-US" dirty="0"/>
          </a:p>
        </p:txBody>
      </p:sp>
      <p:sp>
        <p:nvSpPr>
          <p:cNvPr id="149" name="Textplatzhalter 148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 dirty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12" action="ppaction://hlinksldjump"/>
              </a:rPr>
              <a:t>50</a:t>
            </a:r>
            <a:endParaRPr lang="en-US" dirty="0"/>
          </a:p>
        </p:txBody>
      </p:sp>
      <p:sp>
        <p:nvSpPr>
          <p:cNvPr id="65" name="Textplatzhalter 64"/>
          <p:cNvSpPr>
            <a:spLocks noGrp="1"/>
          </p:cNvSpPr>
          <p:nvPr>
            <p:ph type="body" sz="quarter" idx="15"/>
          </p:nvPr>
        </p:nvSpPr>
        <p:spPr>
          <a:xfrm>
            <a:off x="5046371" y="853440"/>
            <a:ext cx="2099258" cy="418352"/>
          </a:xfrm>
        </p:spPr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en-US" dirty="0" err="1" smtClean="0"/>
              <a:t>Konsum</a:t>
            </a:r>
            <a:endParaRPr lang="en-US" dirty="0"/>
          </a:p>
        </p:txBody>
      </p:sp>
      <p:sp>
        <p:nvSpPr>
          <p:cNvPr id="130" name="Textplatzhalter 129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13" action="ppaction://hlinksldjump"/>
              </a:rPr>
              <a:t>10</a:t>
            </a:r>
            <a:endParaRPr lang="en-US" dirty="0"/>
          </a:p>
        </p:txBody>
      </p:sp>
      <p:sp>
        <p:nvSpPr>
          <p:cNvPr id="135" name="Textplatzhalter 134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14" action="ppaction://hlinksldjump"/>
              </a:rPr>
              <a:t>20</a:t>
            </a:r>
            <a:endParaRPr lang="en-US" dirty="0"/>
          </a:p>
        </p:txBody>
      </p:sp>
      <p:sp>
        <p:nvSpPr>
          <p:cNvPr id="140" name="Textplatzhalter 139"/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15" action="ppaction://hlinksldjump"/>
              </a:rPr>
              <a:t>30</a:t>
            </a:r>
            <a:endParaRPr lang="en-US" dirty="0"/>
          </a:p>
        </p:txBody>
      </p:sp>
      <p:sp>
        <p:nvSpPr>
          <p:cNvPr id="145" name="Textplatzhalter 144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16" action="ppaction://hlinksldjump"/>
              </a:rPr>
              <a:t>40</a:t>
            </a:r>
            <a:endParaRPr lang="en-US" dirty="0"/>
          </a:p>
        </p:txBody>
      </p:sp>
      <p:sp>
        <p:nvSpPr>
          <p:cNvPr id="150" name="Textplatzhalter 149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17" action="ppaction://hlinksldjump"/>
              </a:rPr>
              <a:t>50</a:t>
            </a:r>
            <a:endParaRPr lang="en-US" dirty="0"/>
          </a:p>
        </p:txBody>
      </p:sp>
      <p:sp>
        <p:nvSpPr>
          <p:cNvPr id="66" name="Textplatzhalter 65"/>
          <p:cNvSpPr>
            <a:spLocks noGrp="1"/>
          </p:cNvSpPr>
          <p:nvPr>
            <p:ph type="body" sz="quarter" idx="16"/>
          </p:nvPr>
        </p:nvSpPr>
        <p:spPr>
          <a:xfrm>
            <a:off x="7403205" y="865631"/>
            <a:ext cx="2099258" cy="406161"/>
          </a:xfrm>
        </p:spPr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en-US" dirty="0" err="1" smtClean="0"/>
              <a:t>Klima</a:t>
            </a:r>
            <a:endParaRPr lang="en-US" dirty="0"/>
          </a:p>
        </p:txBody>
      </p:sp>
      <p:sp>
        <p:nvSpPr>
          <p:cNvPr id="131" name="Textplatzhalter 13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18" action="ppaction://hlinksldjump"/>
              </a:rPr>
              <a:t>10</a:t>
            </a:r>
            <a:endParaRPr lang="en-US" dirty="0"/>
          </a:p>
        </p:txBody>
      </p:sp>
      <p:sp>
        <p:nvSpPr>
          <p:cNvPr id="136" name="Textplatzhalter 135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19" action="ppaction://hlinksldjump"/>
              </a:rPr>
              <a:t>20</a:t>
            </a:r>
            <a:endParaRPr lang="en-US" dirty="0"/>
          </a:p>
        </p:txBody>
      </p:sp>
      <p:sp>
        <p:nvSpPr>
          <p:cNvPr id="141" name="Textplatzhalter 140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20" action="ppaction://hlinksldjump"/>
              </a:rPr>
              <a:t>30</a:t>
            </a:r>
            <a:endParaRPr lang="en-US" dirty="0"/>
          </a:p>
        </p:txBody>
      </p:sp>
      <p:sp>
        <p:nvSpPr>
          <p:cNvPr id="146" name="Textplatzhalter 145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21" action="ppaction://hlinksldjump"/>
              </a:rPr>
              <a:t>40</a:t>
            </a:r>
            <a:endParaRPr lang="en-US" dirty="0"/>
          </a:p>
        </p:txBody>
      </p:sp>
      <p:sp>
        <p:nvSpPr>
          <p:cNvPr id="151" name="Textplatzhalter 150"/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22" action="ppaction://hlinksldjump"/>
              </a:rPr>
              <a:t>50</a:t>
            </a:r>
            <a:endParaRPr lang="en-US" dirty="0"/>
          </a:p>
        </p:txBody>
      </p:sp>
      <p:sp>
        <p:nvSpPr>
          <p:cNvPr id="67" name="Textplatzhalter 66"/>
          <p:cNvSpPr>
            <a:spLocks noGrp="1"/>
          </p:cNvSpPr>
          <p:nvPr>
            <p:ph type="body" sz="quarter" idx="17"/>
          </p:nvPr>
        </p:nvSpPr>
        <p:spPr>
          <a:xfrm>
            <a:off x="9760039" y="841247"/>
            <a:ext cx="2099258" cy="430545"/>
          </a:xfrm>
        </p:spPr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en-US" sz="1400" b="1" dirty="0" smtClean="0"/>
              <a:t>Was </a:t>
            </a:r>
            <a:r>
              <a:rPr lang="en-US" sz="1400" b="1" dirty="0" err="1" smtClean="0"/>
              <a:t>kann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ich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selber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tun</a:t>
            </a:r>
            <a:r>
              <a:rPr lang="en-US" sz="1400" b="1" dirty="0" smtClean="0"/>
              <a:t>?</a:t>
            </a:r>
            <a:endParaRPr lang="en-US" sz="1400" b="1" dirty="0"/>
          </a:p>
        </p:txBody>
      </p:sp>
      <p:sp>
        <p:nvSpPr>
          <p:cNvPr id="132" name="Textplatzhalter 131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23" action="ppaction://hlinksldjump"/>
              </a:rPr>
              <a:t>10</a:t>
            </a:r>
            <a:endParaRPr lang="en-US" dirty="0"/>
          </a:p>
        </p:txBody>
      </p:sp>
      <p:sp>
        <p:nvSpPr>
          <p:cNvPr id="137" name="Textplatzhalter 136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24" action="ppaction://hlinksldjump"/>
              </a:rPr>
              <a:t>20</a:t>
            </a:r>
            <a:endParaRPr lang="en-US" dirty="0"/>
          </a:p>
        </p:txBody>
      </p:sp>
      <p:sp>
        <p:nvSpPr>
          <p:cNvPr id="142" name="Textplatzhalter 141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25" action="ppaction://hlinksldjump"/>
              </a:rPr>
              <a:t>30</a:t>
            </a:r>
            <a:endParaRPr lang="en-US" dirty="0"/>
          </a:p>
        </p:txBody>
      </p:sp>
      <p:sp>
        <p:nvSpPr>
          <p:cNvPr id="147" name="Textplatzhalter 146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26" action="ppaction://hlinksldjump"/>
              </a:rPr>
              <a:t>40</a:t>
            </a:r>
            <a:endParaRPr lang="en-US" dirty="0"/>
          </a:p>
        </p:txBody>
      </p:sp>
      <p:sp>
        <p:nvSpPr>
          <p:cNvPr id="152" name="Textplatzhalter 151"/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pPr marL="0" indent="0" algn="ctr" defTabSz="914400">
              <a:spcBef>
                <a:spcPts val="1000"/>
              </a:spcBef>
              <a:buNone/>
            </a:pPr>
            <a:r>
              <a:rPr lang="de-DE" sz="2400" b="0" i="0" baseline="0">
                <a:solidFill>
                  <a:srgbClr val="FFFFFF"/>
                </a:solidFill>
                <a:latin typeface="Calibri"/>
                <a:ea typeface="+mn-ea"/>
                <a:cs typeface="+mn-cs"/>
                <a:hlinkClick r:id="rId27" action="ppaction://hlinksldjump"/>
              </a:rPr>
              <a:t>50</a:t>
            </a:r>
            <a:endParaRPr lang="en-US" dirty="0">
              <a:hlinkClick r:id="rId27" action="ppaction://hlinksldjump"/>
            </a:endParaRPr>
          </a:p>
        </p:txBody>
      </p:sp>
      <p:sp>
        <p:nvSpPr>
          <p:cNvPr id="32" name="Interaktive Schaltfläche: Anpassen 31">
            <a:hlinkClick r:id="rId28" action="ppaction://hlinksldjump" highlightClick="1"/>
          </p:cNvPr>
          <p:cNvSpPr/>
          <p:nvPr/>
        </p:nvSpPr>
        <p:spPr>
          <a:xfrm>
            <a:off x="961708" y="201301"/>
            <a:ext cx="841248" cy="542410"/>
          </a:xfrm>
          <a:prstGeom prst="actionButtonBlank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de-DE" b="1" u="sng" dirty="0" smtClean="0">
                <a:solidFill>
                  <a:schemeClr val="tx1"/>
                </a:solidFill>
              </a:rPr>
              <a:t>Bonus</a:t>
            </a:r>
          </a:p>
        </p:txBody>
      </p:sp>
      <p:sp>
        <p:nvSpPr>
          <p:cNvPr id="33" name="Interaktive Schaltfläche: Anpassen 32">
            <a:hlinkClick r:id="rId29" action="ppaction://hlinksldjump" highlightClick="1"/>
          </p:cNvPr>
          <p:cNvSpPr/>
          <p:nvPr/>
        </p:nvSpPr>
        <p:spPr>
          <a:xfrm>
            <a:off x="10397909" y="201301"/>
            <a:ext cx="801393" cy="536917"/>
          </a:xfrm>
          <a:prstGeom prst="actionButtonBlank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de-DE" b="1" u="sng" dirty="0" smtClean="0">
                <a:solidFill>
                  <a:schemeClr val="tx1"/>
                </a:solidFill>
              </a:rPr>
              <a:t>Bonus</a:t>
            </a:r>
          </a:p>
        </p:txBody>
      </p:sp>
      <p:sp>
        <p:nvSpPr>
          <p:cNvPr id="34" name="Interaktive Schaltfläche: Anpassen 33">
            <a:hlinkClick r:id="rId30" action="ppaction://hlinksldjump" highlightClick="1"/>
          </p:cNvPr>
          <p:cNvSpPr/>
          <p:nvPr/>
        </p:nvSpPr>
        <p:spPr>
          <a:xfrm>
            <a:off x="3347335" y="206794"/>
            <a:ext cx="801393" cy="536917"/>
          </a:xfrm>
          <a:prstGeom prst="actionButtonBlank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de-DE" b="1" u="sng" dirty="0" smtClean="0">
                <a:solidFill>
                  <a:schemeClr val="tx1"/>
                </a:solidFill>
              </a:rPr>
              <a:t>Bonus</a:t>
            </a:r>
          </a:p>
        </p:txBody>
      </p:sp>
      <p:sp>
        <p:nvSpPr>
          <p:cNvPr id="35" name="Interaktive Schaltfläche: Anpassen 34">
            <a:hlinkClick r:id="rId31" action="ppaction://hlinksldjump" highlightClick="1"/>
          </p:cNvPr>
          <p:cNvSpPr/>
          <p:nvPr/>
        </p:nvSpPr>
        <p:spPr>
          <a:xfrm>
            <a:off x="8052137" y="213493"/>
            <a:ext cx="801393" cy="536917"/>
          </a:xfrm>
          <a:prstGeom prst="actionButtonBlank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de-DE" b="1" u="sng" dirty="0" smtClean="0">
                <a:solidFill>
                  <a:schemeClr val="tx1"/>
                </a:solidFill>
              </a:rPr>
              <a:t>Bonus</a:t>
            </a:r>
          </a:p>
        </p:txBody>
      </p:sp>
      <p:sp>
        <p:nvSpPr>
          <p:cNvPr id="36" name="Interaktive Schaltfläche: Anpassen 35">
            <a:hlinkClick r:id="rId32" action="ppaction://hlinksldjump" highlightClick="1"/>
          </p:cNvPr>
          <p:cNvSpPr/>
          <p:nvPr/>
        </p:nvSpPr>
        <p:spPr>
          <a:xfrm>
            <a:off x="5693107" y="213494"/>
            <a:ext cx="801393" cy="536917"/>
          </a:xfrm>
          <a:prstGeom prst="actionButtonBlank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de-DE" b="1" u="sng" dirty="0" smtClean="0">
                <a:solidFill>
                  <a:schemeClr val="tx1"/>
                </a:solidFill>
              </a:rPr>
              <a:t>Bonus</a:t>
            </a:r>
          </a:p>
        </p:txBody>
      </p:sp>
    </p:spTree>
    <p:extLst>
      <p:ext uri="{BB962C8B-B14F-4D97-AF65-F5344CB8AC3E}">
        <p14:creationId xmlns:p14="http://schemas.microsoft.com/office/powerpoint/2010/main" val="418246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780041" y="775661"/>
            <a:ext cx="8885530" cy="2001892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de-DE" dirty="0"/>
              <a:t>B	Streuobstwiese </a:t>
            </a: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30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ARTENVIELFALT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259" y="2201246"/>
            <a:ext cx="4133873" cy="3284863"/>
          </a:xfrm>
          <a:prstGeom prst="rect">
            <a:avLst/>
          </a:prstGeom>
        </p:spPr>
      </p:pic>
      <p:sp>
        <p:nvSpPr>
          <p:cNvPr id="7" name="Ovale Legende 6"/>
          <p:cNvSpPr/>
          <p:nvPr/>
        </p:nvSpPr>
        <p:spPr>
          <a:xfrm>
            <a:off x="7988350" y="1532572"/>
            <a:ext cx="3738809" cy="2175828"/>
          </a:xfrm>
          <a:prstGeom prst="wedgeEllipseCallou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8347278" y="1915839"/>
            <a:ext cx="3020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Streuobstwiesen gehören </a:t>
            </a:r>
            <a:r>
              <a:rPr lang="de-DE" dirty="0" smtClean="0"/>
              <a:t>mit über </a:t>
            </a:r>
            <a:r>
              <a:rPr lang="de-DE" dirty="0"/>
              <a:t>5.000 Tier- und Pflanzenarten zu den artenreichsten Lebensräumen Mitteleuropas. </a:t>
            </a:r>
          </a:p>
        </p:txBody>
      </p:sp>
    </p:spTree>
    <p:extLst>
      <p:ext uri="{BB962C8B-B14F-4D97-AF65-F5344CB8AC3E}">
        <p14:creationId xmlns:p14="http://schemas.microsoft.com/office/powerpoint/2010/main" val="103114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36936" y="2959384"/>
            <a:ext cx="9399345" cy="2001892"/>
          </a:xfrm>
        </p:spPr>
        <p:txBody>
          <a:bodyPr/>
          <a:lstStyle/>
          <a:p>
            <a:r>
              <a:rPr lang="de-DE" b="1" dirty="0"/>
              <a:t>Warum sind ausgerechnet die kleinen Bienen so unfassbar wichtig für die biologische Vielfalt</a:t>
            </a:r>
            <a:r>
              <a:rPr lang="de-DE" b="1" dirty="0" smtClean="0"/>
              <a:t>?</a:t>
            </a:r>
          </a:p>
          <a:p>
            <a:endParaRPr lang="de-DE" b="1" dirty="0"/>
          </a:p>
          <a:p>
            <a:r>
              <a:rPr lang="de-DE" sz="2400" dirty="0"/>
              <a:t>A	Auf ihrer Suche nach Nahrung tragen sie Blütenpollen von Pflanze </a:t>
            </a:r>
            <a:r>
              <a:rPr lang="de-DE" sz="2400" dirty="0" smtClean="0"/>
              <a:t>	zu </a:t>
            </a:r>
            <a:r>
              <a:rPr lang="de-DE" sz="2400" dirty="0"/>
              <a:t>Pflanze. Damit sorgen sie für die Vermehrung vieler Pflanzen, </a:t>
            </a:r>
            <a:r>
              <a:rPr lang="de-DE" sz="2400" dirty="0" smtClean="0"/>
              <a:t>	die </a:t>
            </a:r>
            <a:r>
              <a:rPr lang="de-DE" sz="2400" dirty="0"/>
              <a:t>wiederum Nahrungsgrundlage für Tiere und Menschen sind. </a:t>
            </a:r>
            <a:r>
              <a:rPr lang="de-DE" sz="2400" dirty="0" smtClean="0"/>
              <a:t/>
            </a:r>
            <a:br>
              <a:rPr lang="de-DE" sz="2400" dirty="0" smtClean="0"/>
            </a:br>
            <a:endParaRPr lang="de-DE" sz="2400" dirty="0"/>
          </a:p>
          <a:p>
            <a:r>
              <a:rPr lang="de-DE" sz="2400" dirty="0"/>
              <a:t>B	Aus dem Nektar von Pflanzen produzieren Bienen in ihren Waben </a:t>
            </a:r>
            <a:r>
              <a:rPr lang="de-DE" sz="2400" dirty="0" smtClean="0"/>
              <a:t>	Honig</a:t>
            </a:r>
            <a:r>
              <a:rPr lang="de-DE" sz="2400" dirty="0"/>
              <a:t>. Honig ist eine wichtige Nährstoffquelle für Menschen</a:t>
            </a:r>
            <a:r>
              <a:rPr lang="de-DE" sz="2400" dirty="0" smtClean="0"/>
              <a:t>.</a:t>
            </a:r>
            <a:br>
              <a:rPr lang="de-DE" sz="2400" dirty="0" smtClean="0"/>
            </a:br>
            <a:endParaRPr lang="de-DE" sz="2400" dirty="0"/>
          </a:p>
          <a:p>
            <a:r>
              <a:rPr lang="de-DE" sz="2400" dirty="0"/>
              <a:t>C 	Weltweit sind ca. 20.000 Bienenarten bekannt. Allein dadurch </a:t>
            </a:r>
            <a:r>
              <a:rPr lang="de-DE" sz="2400" dirty="0" smtClean="0"/>
              <a:t>	tragen </a:t>
            </a:r>
            <a:r>
              <a:rPr lang="de-DE" sz="2400" dirty="0"/>
              <a:t>die Bienen wesentlich zur biologischen Vielfalt bei.</a:t>
            </a:r>
          </a:p>
          <a:p>
            <a:endParaRPr lang="de-DE" dirty="0" smtClean="0"/>
          </a:p>
          <a:p>
            <a:pPr marL="0" indent="0" algn="l" defTabSz="914400">
              <a:spcBef>
                <a:spcPts val="1000"/>
              </a:spcBef>
              <a:buNone/>
            </a:pPr>
            <a:endParaRPr lang="en-US" dirty="0" smtClean="0"/>
          </a:p>
          <a:p>
            <a:pPr marL="0" indent="0" algn="l" defTabSz="914400">
              <a:spcBef>
                <a:spcPts val="1000"/>
              </a:spcBef>
              <a:buNone/>
            </a:pP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40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latin typeface="Franklin Gothic Heavy" panose="020B0903020102020204" pitchFamily="34" charset="0"/>
              </a:rPr>
              <a:t>ARTENVIELFALT</a:t>
            </a:r>
            <a:endParaRPr lang="de-DE" sz="2400" b="0" i="0" dirty="0">
              <a:solidFill>
                <a:schemeClr val="tx1">
                  <a:alpha val="63000"/>
                </a:schemeClr>
              </a:solidFill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0138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787831" y="539119"/>
            <a:ext cx="9574436" cy="2001892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de-DE" sz="2800" dirty="0"/>
              <a:t>A	Auf ihrer Suche nach Nahrung tragen sie Blütenpollen von </a:t>
            </a:r>
            <a:r>
              <a:rPr lang="de-DE" sz="2800" dirty="0" smtClean="0"/>
              <a:t>	Pflanze zu </a:t>
            </a:r>
            <a:r>
              <a:rPr lang="de-DE" sz="2800" dirty="0"/>
              <a:t>Pflanze. Damit sorgen sie für die Vermehrung </a:t>
            </a:r>
            <a:r>
              <a:rPr lang="de-DE" sz="2800" dirty="0" smtClean="0"/>
              <a:t>	vieler </a:t>
            </a:r>
            <a:r>
              <a:rPr lang="de-DE" sz="2800" dirty="0"/>
              <a:t>Pflanzen, </a:t>
            </a:r>
            <a:r>
              <a:rPr lang="de-DE" sz="2800" dirty="0" smtClean="0"/>
              <a:t>die </a:t>
            </a:r>
            <a:r>
              <a:rPr lang="de-DE" sz="2800" dirty="0"/>
              <a:t>wiederum Nahrungsgrundlage  </a:t>
            </a:r>
            <a:r>
              <a:rPr lang="de-DE" sz="2800" dirty="0" smtClean="0"/>
              <a:t>                                   	für </a:t>
            </a:r>
            <a:r>
              <a:rPr lang="de-DE" sz="2800" dirty="0"/>
              <a:t>Tiere und Menschen sind.</a:t>
            </a:r>
            <a:endParaRPr lang="de-DE" sz="2800" dirty="0" smtClean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40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ARTENVIELFALT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091" y="2070065"/>
            <a:ext cx="3798149" cy="221729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8390464" y="2258311"/>
            <a:ext cx="307340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 smtClean="0"/>
              <a:t>„</a:t>
            </a:r>
            <a:r>
              <a:rPr lang="de-DE" sz="1400" dirty="0"/>
              <a:t>Wenn die Biene einmal </a:t>
            </a:r>
            <a:endParaRPr lang="de-DE" sz="1400" dirty="0" smtClean="0"/>
          </a:p>
          <a:p>
            <a:pPr algn="ctr"/>
            <a:r>
              <a:rPr lang="de-DE" sz="1400" dirty="0" smtClean="0"/>
              <a:t>von </a:t>
            </a:r>
            <a:r>
              <a:rPr lang="de-DE" sz="1400" dirty="0"/>
              <a:t>der Erde verschwindet, hat </a:t>
            </a:r>
            <a:r>
              <a:rPr lang="de-DE" sz="1400" dirty="0" smtClean="0"/>
              <a:t>der </a:t>
            </a:r>
            <a:r>
              <a:rPr lang="de-DE" sz="1400" dirty="0"/>
              <a:t>Mensch nur noch vier Jahre zu leben. Keine Bienen </a:t>
            </a:r>
            <a:r>
              <a:rPr lang="de-DE" sz="1400" dirty="0" smtClean="0"/>
              <a:t>mehr</a:t>
            </a:r>
            <a:r>
              <a:rPr lang="de-DE" sz="1400" dirty="0"/>
              <a:t>, keine Bestäubung mehr, keine Pflanzen mehr, keine </a:t>
            </a:r>
            <a:r>
              <a:rPr lang="de-DE" sz="1400" dirty="0" smtClean="0"/>
              <a:t>Tiere </a:t>
            </a:r>
            <a:r>
              <a:rPr lang="de-DE" sz="1400" dirty="0"/>
              <a:t>mehr, keine Menschen mehr.“ </a:t>
            </a:r>
            <a:endParaRPr lang="de-DE" sz="1400" dirty="0" smtClean="0"/>
          </a:p>
          <a:p>
            <a:pPr algn="ctr"/>
            <a:r>
              <a:rPr lang="de-DE" sz="1400" dirty="0" smtClean="0"/>
              <a:t>(Albert Einstein)</a:t>
            </a:r>
            <a:endParaRPr lang="de-DE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497" y="2541011"/>
            <a:ext cx="5027836" cy="294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50145" y="2356557"/>
            <a:ext cx="9435921" cy="2001892"/>
          </a:xfrm>
        </p:spPr>
        <p:txBody>
          <a:bodyPr/>
          <a:lstStyle/>
          <a:p>
            <a:r>
              <a:rPr lang="de-DE" b="1" dirty="0"/>
              <a:t>Warum werden Städte auch als „Inseln der Vielfalt“ bezeichnet</a:t>
            </a:r>
            <a:r>
              <a:rPr lang="de-DE" b="1" dirty="0" smtClean="0"/>
              <a:t>?</a:t>
            </a:r>
          </a:p>
          <a:p>
            <a:endParaRPr lang="de-DE" b="1" dirty="0"/>
          </a:p>
          <a:p>
            <a:r>
              <a:rPr lang="de-DE" sz="2400" dirty="0"/>
              <a:t>A	Hier ist die biologische Vielfalt besonders gering wegen der </a:t>
            </a:r>
            <a:r>
              <a:rPr lang="de-DE" sz="2400" dirty="0" smtClean="0"/>
              <a:t>	vielen </a:t>
            </a:r>
            <a:r>
              <a:rPr lang="de-DE" sz="2400" dirty="0"/>
              <a:t>Straßen, Häuser und Betonflächen</a:t>
            </a:r>
            <a:r>
              <a:rPr lang="de-DE" sz="2400" dirty="0" smtClean="0"/>
              <a:t>.</a:t>
            </a:r>
            <a:br>
              <a:rPr lang="de-DE" sz="2400" dirty="0" smtClean="0"/>
            </a:br>
            <a:endParaRPr lang="de-DE" sz="2400" dirty="0"/>
          </a:p>
          <a:p>
            <a:r>
              <a:rPr lang="de-DE" sz="2400" dirty="0"/>
              <a:t>B	Hier kann die biologische Vielfalt besonders groß sein. Im </a:t>
            </a:r>
            <a:r>
              <a:rPr lang="de-DE" sz="2400" dirty="0" smtClean="0"/>
              <a:t>	Gegensatz </a:t>
            </a:r>
            <a:r>
              <a:rPr lang="de-DE" sz="2400" dirty="0"/>
              <a:t>zu riesigen eintönigen </a:t>
            </a:r>
            <a:r>
              <a:rPr lang="de-DE" sz="2400" dirty="0" smtClean="0"/>
              <a:t>Landwirtschaftsflächen </a:t>
            </a:r>
            <a:r>
              <a:rPr lang="de-DE" sz="2400" dirty="0"/>
              <a:t>bieten </a:t>
            </a:r>
            <a:r>
              <a:rPr lang="de-DE" sz="2400" dirty="0" smtClean="0"/>
              <a:t>	Parks</a:t>
            </a:r>
            <a:r>
              <a:rPr lang="de-DE" sz="2400" dirty="0"/>
              <a:t>, </a:t>
            </a:r>
            <a:r>
              <a:rPr lang="de-DE" sz="2400" dirty="0" smtClean="0"/>
              <a:t>Gärten und Dachterrassen vielen </a:t>
            </a:r>
            <a:r>
              <a:rPr lang="de-DE" sz="2400" dirty="0"/>
              <a:t>Tieren </a:t>
            </a:r>
            <a:r>
              <a:rPr lang="de-DE" sz="2400" dirty="0" smtClean="0"/>
              <a:t>und </a:t>
            </a:r>
            <a:r>
              <a:rPr lang="de-DE" sz="2400" dirty="0"/>
              <a:t>Pflanzen </a:t>
            </a:r>
            <a:r>
              <a:rPr lang="de-DE" sz="2400" dirty="0" smtClean="0"/>
              <a:t>	Lebensraum.</a:t>
            </a:r>
            <a:br>
              <a:rPr lang="de-DE" sz="2400" dirty="0" smtClean="0"/>
            </a:br>
            <a:endParaRPr lang="de-DE" sz="2400" dirty="0"/>
          </a:p>
          <a:p>
            <a:r>
              <a:rPr lang="de-DE" sz="2400" dirty="0"/>
              <a:t>C	In Städten gibt es Zoos, in denen man viele verschiedene und auch </a:t>
            </a:r>
            <a:r>
              <a:rPr lang="de-DE" sz="2400" dirty="0" smtClean="0"/>
              <a:t>	vom </a:t>
            </a:r>
            <a:r>
              <a:rPr lang="de-DE" sz="2400" dirty="0"/>
              <a:t>Aussterben bedrohte Tierarten beobachten kann, die in der </a:t>
            </a:r>
            <a:r>
              <a:rPr lang="de-DE" sz="2400" dirty="0" smtClean="0"/>
              <a:t>	freien </a:t>
            </a:r>
            <a:r>
              <a:rPr lang="de-DE" sz="2400" dirty="0"/>
              <a:t>Natur kaum noch vorkommen.</a:t>
            </a:r>
            <a:endParaRPr lang="de-DE" sz="2400" dirty="0" smtClean="0"/>
          </a:p>
          <a:p>
            <a:pPr>
              <a:spcBef>
                <a:spcPts val="1000"/>
              </a:spcBef>
            </a:pP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50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ARTENVIELFALT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97043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07810" y="910640"/>
            <a:ext cx="9359721" cy="2001892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de-DE" sz="2800" dirty="0"/>
              <a:t>B	Hier kann die biologische Vielfalt besonders groß sein. </a:t>
            </a:r>
            <a:r>
              <a:rPr lang="de-DE" sz="2800" dirty="0" smtClean="0"/>
              <a:t>	Im Gegensatz </a:t>
            </a:r>
            <a:r>
              <a:rPr lang="de-DE" sz="2800" dirty="0"/>
              <a:t>zu riesigen eintönigen </a:t>
            </a:r>
            <a:r>
              <a:rPr lang="de-DE" sz="2800" dirty="0" smtClean="0"/>
              <a:t>Landwirtschafts-	</a:t>
            </a:r>
            <a:r>
              <a:rPr lang="de-DE" sz="2800" dirty="0" err="1" smtClean="0"/>
              <a:t>flächen</a:t>
            </a:r>
            <a:r>
              <a:rPr lang="de-DE" sz="2800" dirty="0" smtClean="0"/>
              <a:t> </a:t>
            </a:r>
            <a:r>
              <a:rPr lang="de-DE" sz="2800" dirty="0"/>
              <a:t>bieten </a:t>
            </a:r>
            <a:r>
              <a:rPr lang="de-DE" sz="2800" dirty="0" smtClean="0"/>
              <a:t>Parks</a:t>
            </a:r>
            <a:r>
              <a:rPr lang="de-DE" sz="2800" dirty="0"/>
              <a:t>, Gärten und Dachterrassen vielen </a:t>
            </a:r>
            <a:r>
              <a:rPr lang="de-DE" sz="2800" dirty="0" smtClean="0"/>
              <a:t>	Tieren </a:t>
            </a:r>
            <a:r>
              <a:rPr lang="de-DE" sz="2800" dirty="0"/>
              <a:t>und Pflanzen </a:t>
            </a:r>
            <a:r>
              <a:rPr lang="de-DE" sz="2800" dirty="0" smtClean="0"/>
              <a:t>Lebensraum.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50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ARTENVIELFALT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466" y="2912532"/>
            <a:ext cx="3937001" cy="261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0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defTabSz="914400">
              <a:spcBef>
                <a:spcPct val="0"/>
              </a:spcBef>
              <a:buNone/>
            </a:pPr>
            <a:r>
              <a:rPr lang="de-DE" sz="6600" b="1" dirty="0" smtClean="0">
                <a:latin typeface="Franklin Gothic Heavy" panose="020B0903020102020204" pitchFamily="34" charset="0"/>
              </a:rPr>
              <a:t>KONSUM</a:t>
            </a:r>
            <a:endParaRPr lang="en-US" sz="6600" b="1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80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90447" y="1964720"/>
            <a:ext cx="9285552" cy="2001892"/>
          </a:xfrm>
        </p:spPr>
        <p:txBody>
          <a:bodyPr/>
          <a:lstStyle/>
          <a:p>
            <a:r>
              <a:rPr lang="de-DE" b="1" dirty="0"/>
              <a:t>Gemüse und Obst kauft man am besten, wenn sie in unserer Region gerade reif sind. Das spart u.a. weite Transportwege mit </a:t>
            </a:r>
            <a:r>
              <a:rPr lang="de-DE" b="1" dirty="0" smtClean="0"/>
              <a:t>LKWs. Wann sind Erdbeeren reif, sodass wir </a:t>
            </a:r>
            <a:r>
              <a:rPr lang="de-DE" b="1" dirty="0"/>
              <a:t>sie bedenkenlos auf dem </a:t>
            </a:r>
            <a:r>
              <a:rPr lang="de-DE" b="1" dirty="0" smtClean="0"/>
              <a:t>Wochen-markt </a:t>
            </a:r>
            <a:r>
              <a:rPr lang="de-DE" b="1" dirty="0"/>
              <a:t>kaufen können?  </a:t>
            </a:r>
            <a:endParaRPr lang="de-DE" b="1" dirty="0" smtClean="0"/>
          </a:p>
          <a:p>
            <a:endParaRPr lang="de-DE" b="1" dirty="0"/>
          </a:p>
          <a:p>
            <a:r>
              <a:rPr lang="de-DE" dirty="0"/>
              <a:t>A	Mai – Juli</a:t>
            </a:r>
          </a:p>
          <a:p>
            <a:r>
              <a:rPr lang="de-DE" dirty="0"/>
              <a:t>B	März – Mai</a:t>
            </a:r>
          </a:p>
          <a:p>
            <a:r>
              <a:rPr lang="de-DE" dirty="0"/>
              <a:t>C	Oktober – Dezember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10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latin typeface="Franklin Gothic Heavy" panose="020B0903020102020204" pitchFamily="34" charset="0"/>
              </a:rPr>
              <a:t>KONSUM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20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766156" y="1253066"/>
            <a:ext cx="8885530" cy="829767"/>
          </a:xfrm>
        </p:spPr>
        <p:txBody>
          <a:bodyPr/>
          <a:lstStyle/>
          <a:p>
            <a:r>
              <a:rPr lang="de-DE" dirty="0"/>
              <a:t>A	Mai – Juli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10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KONSUM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56" y="975193"/>
            <a:ext cx="5814310" cy="38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9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endParaRPr lang="de-DE" b="1" dirty="0" smtClean="0"/>
          </a:p>
          <a:p>
            <a:r>
              <a:rPr lang="de-DE" b="1" dirty="0"/>
              <a:t>Warum schaden wir der biologischen Vielfalt auf unserem Planeten, wenn wir zu viel Fleisch und Milchprodukte essen</a:t>
            </a:r>
            <a:r>
              <a:rPr lang="de-DE" b="1" dirty="0" smtClean="0"/>
              <a:t>?</a:t>
            </a:r>
          </a:p>
          <a:p>
            <a:endParaRPr lang="de-DE" b="1" dirty="0"/>
          </a:p>
          <a:p>
            <a:r>
              <a:rPr lang="de-DE" sz="2400" dirty="0"/>
              <a:t>A	Wenn wir so viel Tierisches essen, bleiben irgendwann </a:t>
            </a:r>
            <a:r>
              <a:rPr lang="de-DE" sz="2400" dirty="0" smtClean="0"/>
              <a:t>keine 	Tiere auf </a:t>
            </a:r>
            <a:r>
              <a:rPr lang="de-DE" sz="2400" dirty="0"/>
              <a:t>dem Planeten </a:t>
            </a:r>
            <a:r>
              <a:rPr lang="de-DE" sz="2400" dirty="0" smtClean="0"/>
              <a:t>mehr </a:t>
            </a:r>
            <a:r>
              <a:rPr lang="de-DE" sz="2400" dirty="0"/>
              <a:t>übrig</a:t>
            </a:r>
            <a:r>
              <a:rPr lang="de-DE" sz="2400" dirty="0" smtClean="0"/>
              <a:t>.</a:t>
            </a:r>
            <a:br>
              <a:rPr lang="de-DE" sz="2400" dirty="0" smtClean="0"/>
            </a:br>
            <a:endParaRPr lang="de-DE" sz="2400" dirty="0"/>
          </a:p>
          <a:p>
            <a:r>
              <a:rPr lang="de-DE" sz="2400" dirty="0"/>
              <a:t>B	Für das Weideland der Nutztiere wird immer mehr Natur </a:t>
            </a:r>
            <a:r>
              <a:rPr lang="de-DE" sz="2400" dirty="0" smtClean="0"/>
              <a:t>in 	landwirtschaftliche </a:t>
            </a:r>
            <a:r>
              <a:rPr lang="de-DE" sz="2400" dirty="0"/>
              <a:t>Fläche umgewandelt. Dadurch </a:t>
            </a:r>
            <a:r>
              <a:rPr lang="de-DE" sz="2400" dirty="0" smtClean="0"/>
              <a:t>	geht 	natürlicher </a:t>
            </a:r>
            <a:r>
              <a:rPr lang="de-DE" sz="2400" dirty="0"/>
              <a:t>Lebensraum, wie bspw. Wälder </a:t>
            </a:r>
            <a:r>
              <a:rPr lang="de-DE" sz="2400" dirty="0" smtClean="0"/>
              <a:t>verloren.</a:t>
            </a:r>
            <a:br>
              <a:rPr lang="de-DE" sz="2400" dirty="0" smtClean="0"/>
            </a:br>
            <a:endParaRPr lang="de-DE" sz="2400" dirty="0"/>
          </a:p>
          <a:p>
            <a:r>
              <a:rPr lang="de-DE" sz="2400" dirty="0"/>
              <a:t>C	Wenn wir den Kälbchen die ganze Milch wegtrinken, müssen </a:t>
            </a:r>
            <a:r>
              <a:rPr lang="de-DE" sz="2400" dirty="0" smtClean="0"/>
              <a:t>	sie Hunger </a:t>
            </a:r>
            <a:r>
              <a:rPr lang="de-DE" sz="2400" dirty="0"/>
              <a:t>leiden.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20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KONSUM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5121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725855" y="1134986"/>
            <a:ext cx="9585612" cy="2001892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de-DE" sz="2800" dirty="0"/>
              <a:t>B	Für das Weideland der Nutztiere wird </a:t>
            </a:r>
            <a:r>
              <a:rPr lang="de-DE" sz="2800" dirty="0" smtClean="0"/>
              <a:t>immer mehr </a:t>
            </a:r>
            <a:r>
              <a:rPr lang="de-DE" sz="2800" dirty="0"/>
              <a:t>Natur </a:t>
            </a:r>
            <a:r>
              <a:rPr lang="de-DE" sz="2800" dirty="0" smtClean="0"/>
              <a:t>	in landwirtschaftliche </a:t>
            </a:r>
            <a:r>
              <a:rPr lang="de-DE" sz="2800" dirty="0"/>
              <a:t>Fläche </a:t>
            </a:r>
            <a:r>
              <a:rPr lang="de-DE" sz="2800" dirty="0" smtClean="0"/>
              <a:t>umgewandelt</a:t>
            </a:r>
            <a:r>
              <a:rPr lang="de-DE" sz="2800" dirty="0"/>
              <a:t>. Dadurch </a:t>
            </a:r>
            <a:r>
              <a:rPr lang="de-DE" sz="2800" dirty="0" smtClean="0"/>
              <a:t>	geht natürlicher Lebensraum</a:t>
            </a:r>
            <a:r>
              <a:rPr lang="de-DE" sz="2800" dirty="0"/>
              <a:t>, wie bspw. Wälder verloren.</a:t>
            </a:r>
            <a:endParaRPr lang="en-US" sz="2800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 dirty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20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latin typeface="Franklin Gothic Heavy" panose="020B0903020102020204" pitchFamily="34" charset="0"/>
              </a:rPr>
              <a:t>KONSUM</a:t>
            </a:r>
            <a:endParaRPr lang="de-DE" sz="2400" b="0" i="0" dirty="0">
              <a:solidFill>
                <a:schemeClr val="tx1">
                  <a:alpha val="63000"/>
                </a:schemeClr>
              </a:solidFill>
              <a:latin typeface="Calibri Light"/>
              <a:ea typeface="+mj-ea"/>
              <a:cs typeface="+mj-cs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959" y="2909887"/>
            <a:ext cx="4575174" cy="257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defTabSz="914400">
              <a:spcBef>
                <a:spcPct val="0"/>
              </a:spcBef>
              <a:buNone/>
            </a:pPr>
            <a:r>
              <a:rPr lang="de-DE" sz="6600" b="1" i="0" dirty="0" smtClean="0">
                <a:solidFill>
                  <a:schemeClr val="tx1"/>
                </a:solidFill>
                <a:latin typeface="Franklin Gothic Heavy" panose="020B0903020102020204" pitchFamily="34" charset="0"/>
              </a:rPr>
              <a:t>ALLGEMEINES</a:t>
            </a:r>
            <a:endParaRPr lang="en-US" sz="6600" b="1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0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78932" y="2059885"/>
            <a:ext cx="9500269" cy="1503227"/>
          </a:xfrm>
        </p:spPr>
        <p:txBody>
          <a:bodyPr/>
          <a:lstStyle/>
          <a:p>
            <a:r>
              <a:rPr lang="de-DE" b="1" dirty="0"/>
              <a:t>Vor 100 Jahren hatte jede Familie etwa 180 Dinge in ihrem Haushalt. Wie viele Dinge sind es wohl heute? </a:t>
            </a:r>
            <a:endParaRPr lang="de-DE" b="1" dirty="0" smtClean="0"/>
          </a:p>
          <a:p>
            <a:endParaRPr lang="de-DE" b="1" dirty="0"/>
          </a:p>
          <a:p>
            <a:r>
              <a:rPr lang="de-DE" dirty="0"/>
              <a:t>A	</a:t>
            </a:r>
            <a:r>
              <a:rPr lang="de-DE" dirty="0" smtClean="0"/>
              <a:t>500</a:t>
            </a:r>
            <a:br>
              <a:rPr lang="de-DE" dirty="0" smtClean="0"/>
            </a:br>
            <a:endParaRPr lang="de-DE" dirty="0"/>
          </a:p>
          <a:p>
            <a:r>
              <a:rPr lang="de-DE" dirty="0"/>
              <a:t>B	10.000 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  <a:p>
            <a:r>
              <a:rPr lang="de-DE" dirty="0"/>
              <a:t>C	8.500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30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025102" y="5900384"/>
            <a:ext cx="7969542" cy="781394"/>
          </a:xfrm>
        </p:spPr>
        <p:txBody>
          <a:bodyPr>
            <a:normAutofit/>
          </a:bodyPr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KONSUM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41784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78255" y="1464734"/>
            <a:ext cx="7672145" cy="658029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de-DE" dirty="0"/>
              <a:t>B	</a:t>
            </a:r>
            <a:r>
              <a:rPr lang="de-DE" dirty="0" smtClean="0"/>
              <a:t>10.000 Dinge</a:t>
            </a: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30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KONSUM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6601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69111" y="2338269"/>
            <a:ext cx="8885530" cy="2001892"/>
          </a:xfrm>
        </p:spPr>
        <p:txBody>
          <a:bodyPr/>
          <a:lstStyle/>
          <a:p>
            <a:r>
              <a:rPr lang="de-DE" b="1" dirty="0"/>
              <a:t>Wie viel Wasser wird für die Herstellung eines einzelnen T-Shirts benötigt</a:t>
            </a:r>
            <a:r>
              <a:rPr lang="de-DE" b="1" dirty="0" smtClean="0"/>
              <a:t>?</a:t>
            </a:r>
          </a:p>
          <a:p>
            <a:endParaRPr lang="de-DE" b="1" dirty="0"/>
          </a:p>
          <a:p>
            <a:r>
              <a:rPr lang="de-DE" dirty="0"/>
              <a:t>A	2.700 </a:t>
            </a:r>
            <a:r>
              <a:rPr lang="de-DE" dirty="0" smtClean="0"/>
              <a:t>Liter </a:t>
            </a:r>
            <a:r>
              <a:rPr lang="de-DE" dirty="0"/>
              <a:t>(19 volle Badewannen</a:t>
            </a:r>
            <a:r>
              <a:rPr lang="de-DE" dirty="0" smtClean="0"/>
              <a:t>)</a:t>
            </a:r>
            <a:br>
              <a:rPr lang="de-DE" dirty="0" smtClean="0"/>
            </a:br>
            <a:endParaRPr lang="de-DE" dirty="0"/>
          </a:p>
          <a:p>
            <a:r>
              <a:rPr lang="de-DE" dirty="0"/>
              <a:t>B	8.500 Liter (60 volle Badewannen</a:t>
            </a:r>
            <a:r>
              <a:rPr lang="de-DE" dirty="0" smtClean="0"/>
              <a:t>)</a:t>
            </a:r>
            <a:br>
              <a:rPr lang="de-DE" dirty="0" smtClean="0"/>
            </a:br>
            <a:endParaRPr lang="de-DE" dirty="0"/>
          </a:p>
          <a:p>
            <a:r>
              <a:rPr lang="de-DE" dirty="0"/>
              <a:t>C	730 Liter (5 volle Badewannen)</a:t>
            </a:r>
          </a:p>
          <a:p>
            <a:endParaRPr lang="de-DE" sz="2800" dirty="0" smtClean="0"/>
          </a:p>
          <a:p>
            <a:pPr>
              <a:spcBef>
                <a:spcPts val="1000"/>
              </a:spcBef>
            </a:pP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40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KONSUM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7240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21697" y="1253067"/>
            <a:ext cx="8885530" cy="860022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de-DE" dirty="0"/>
              <a:t>A	2.700 Liter (19 volle Badewannen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40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KONSUM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198" y="2113089"/>
            <a:ext cx="3403601" cy="340360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248" y="4043851"/>
            <a:ext cx="554293" cy="55429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753" y="3684774"/>
            <a:ext cx="554293" cy="55429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224" y="3173484"/>
            <a:ext cx="554293" cy="55429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407" y="4589742"/>
            <a:ext cx="554784" cy="554784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88" y="4342741"/>
            <a:ext cx="554293" cy="554293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028" y="4003591"/>
            <a:ext cx="554293" cy="554293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657" y="4980960"/>
            <a:ext cx="554293" cy="55429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301" y="3871789"/>
            <a:ext cx="554293" cy="55429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05" y="4962397"/>
            <a:ext cx="554293" cy="55429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621" y="3608179"/>
            <a:ext cx="554293" cy="554293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41" y="3173927"/>
            <a:ext cx="554293" cy="554293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801" y="4218069"/>
            <a:ext cx="554293" cy="554293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153" y="4582326"/>
            <a:ext cx="554293" cy="554293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460" y="4394526"/>
            <a:ext cx="554293" cy="554293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269" y="3480844"/>
            <a:ext cx="554293" cy="554293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403" y="3645213"/>
            <a:ext cx="554293" cy="554293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351" y="3013990"/>
            <a:ext cx="554293" cy="554293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058" y="4046596"/>
            <a:ext cx="554293" cy="554293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39" y="3534992"/>
            <a:ext cx="554293" cy="55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5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050637" y="1952866"/>
            <a:ext cx="8885530" cy="2001892"/>
          </a:xfrm>
        </p:spPr>
        <p:txBody>
          <a:bodyPr/>
          <a:lstStyle/>
          <a:p>
            <a:r>
              <a:rPr lang="de-DE" b="1" dirty="0"/>
              <a:t>Wieviel Verpackungsmüll hinterlässt jeder Mensch in Deutschland pro Jahr</a:t>
            </a:r>
            <a:r>
              <a:rPr lang="de-DE" b="1" dirty="0" smtClean="0"/>
              <a:t>?</a:t>
            </a:r>
          </a:p>
          <a:p>
            <a:endParaRPr lang="de-DE" b="1" dirty="0"/>
          </a:p>
          <a:p>
            <a:r>
              <a:rPr lang="de-DE" sz="2800" dirty="0"/>
              <a:t>A	990 kg (Körpergewicht von </a:t>
            </a:r>
            <a:r>
              <a:rPr lang="de-DE" sz="2800" dirty="0" smtClean="0"/>
              <a:t>ca. </a:t>
            </a:r>
            <a:r>
              <a:rPr lang="de-DE" sz="2800" dirty="0"/>
              <a:t>20 Jugendlichen</a:t>
            </a:r>
            <a:r>
              <a:rPr lang="de-DE" sz="2800" dirty="0" smtClean="0"/>
              <a:t>)</a:t>
            </a:r>
          </a:p>
          <a:p>
            <a:endParaRPr lang="de-DE" sz="2800" dirty="0"/>
          </a:p>
          <a:p>
            <a:r>
              <a:rPr lang="de-DE" sz="2800" dirty="0"/>
              <a:t>B	250 kg </a:t>
            </a:r>
            <a:r>
              <a:rPr lang="de-DE" sz="2800" dirty="0" smtClean="0"/>
              <a:t>(</a:t>
            </a:r>
            <a:r>
              <a:rPr lang="de-DE" sz="2800" dirty="0"/>
              <a:t>Körpergewicht von </a:t>
            </a:r>
            <a:r>
              <a:rPr lang="de-DE" sz="2800" dirty="0" smtClean="0"/>
              <a:t>ca. 5 </a:t>
            </a:r>
            <a:r>
              <a:rPr lang="de-DE" sz="2800" dirty="0"/>
              <a:t>Jugendlichen</a:t>
            </a:r>
            <a:r>
              <a:rPr lang="de-DE" sz="2800" dirty="0" smtClean="0"/>
              <a:t>)</a:t>
            </a:r>
          </a:p>
          <a:p>
            <a:endParaRPr lang="de-DE" sz="2800" dirty="0" smtClean="0"/>
          </a:p>
          <a:p>
            <a:r>
              <a:rPr lang="de-DE" sz="2800" dirty="0" smtClean="0"/>
              <a:t>C</a:t>
            </a:r>
            <a:r>
              <a:rPr lang="de-DE" sz="2800" dirty="0"/>
              <a:t>	50 kg (Körpergewicht von </a:t>
            </a:r>
            <a:r>
              <a:rPr lang="de-DE" sz="2800" dirty="0" smtClean="0"/>
              <a:t>ca. </a:t>
            </a:r>
            <a:r>
              <a:rPr lang="de-DE" sz="2800" dirty="0"/>
              <a:t>1 Jugendlichen)</a:t>
            </a:r>
          </a:p>
          <a:p>
            <a:pPr marL="0" indent="0" algn="l" defTabSz="914400">
              <a:spcBef>
                <a:spcPts val="1000"/>
              </a:spcBef>
              <a:buNone/>
            </a:pP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50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KONSUM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3720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83739" y="531624"/>
            <a:ext cx="8885530" cy="2001892"/>
          </a:xfrm>
        </p:spPr>
        <p:txBody>
          <a:bodyPr/>
          <a:lstStyle/>
          <a:p>
            <a:r>
              <a:rPr lang="de-DE" dirty="0"/>
              <a:t>B	250 kg (Körpergewicht von ca. 5 Jugendlichen)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50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KONSUM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205" y="2103656"/>
            <a:ext cx="5828348" cy="32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6600" b="1" dirty="0" smtClean="0">
                <a:latin typeface="Franklin Gothic Heavy" panose="020B0903020102020204" pitchFamily="34" charset="0"/>
              </a:rPr>
              <a:t>KLIMA</a:t>
            </a:r>
            <a:endParaRPr lang="en-US" sz="6600" b="1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8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78255" y="2227524"/>
            <a:ext cx="8885530" cy="2269061"/>
          </a:xfrm>
        </p:spPr>
        <p:txBody>
          <a:bodyPr/>
          <a:lstStyle/>
          <a:p>
            <a:r>
              <a:rPr lang="de-DE" b="1" dirty="0"/>
              <a:t>Was kann jeder Einzelne von uns gegen den Artenschwund tun?</a:t>
            </a:r>
            <a:endParaRPr lang="de-DE" dirty="0"/>
          </a:p>
          <a:p>
            <a:endParaRPr lang="de-DE" dirty="0"/>
          </a:p>
          <a:p>
            <a:r>
              <a:rPr lang="de-DE" dirty="0"/>
              <a:t>A	Gar nichts, das muss die Politik für uns lösen.</a:t>
            </a:r>
          </a:p>
          <a:p>
            <a:endParaRPr lang="de-DE" dirty="0"/>
          </a:p>
          <a:p>
            <a:r>
              <a:rPr lang="de-DE" dirty="0"/>
              <a:t>B	Uns für mehr Klimaschutz einsetzen. Denn </a:t>
            </a:r>
            <a:r>
              <a:rPr lang="de-DE" dirty="0" smtClean="0"/>
              <a:t>	alles</a:t>
            </a:r>
            <a:r>
              <a:rPr lang="de-DE" dirty="0"/>
              <a:t>, was wir gegen die Erderwärmung	unternehmen, schützt auch die Artenvielfalt</a:t>
            </a:r>
            <a:r>
              <a:rPr lang="de-DE" dirty="0" smtClean="0"/>
              <a:t>.</a:t>
            </a:r>
            <a:endParaRPr lang="de-DE" dirty="0"/>
          </a:p>
          <a:p>
            <a:endParaRPr lang="de-DE" dirty="0"/>
          </a:p>
          <a:p>
            <a:r>
              <a:rPr lang="de-DE" dirty="0"/>
              <a:t>C	Den Kopf hängen lassen.</a:t>
            </a:r>
          </a:p>
          <a:p>
            <a:pPr>
              <a:spcBef>
                <a:spcPts val="1000"/>
              </a:spcBef>
            </a:pPr>
            <a:endParaRPr lang="de-DE" sz="2000" dirty="0" smtClean="0"/>
          </a:p>
          <a:p>
            <a:pPr marL="0" indent="0" algn="l" defTabSz="914400">
              <a:spcBef>
                <a:spcPts val="1000"/>
              </a:spcBef>
              <a:buNone/>
            </a:pPr>
            <a:endParaRPr lang="en-US" sz="2000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10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latin typeface="Franklin Gothic Heavy" panose="020B0903020102020204" pitchFamily="34" charset="0"/>
              </a:rPr>
              <a:t>KLIMA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9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627981" y="1173255"/>
            <a:ext cx="9683486" cy="1392145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de-DE" sz="2800" dirty="0"/>
              <a:t>B	Uns für mehr Klimaschutz einsetzen. Denn </a:t>
            </a:r>
            <a:r>
              <a:rPr lang="de-DE" sz="2800" dirty="0" smtClean="0"/>
              <a:t>alles</a:t>
            </a:r>
            <a:r>
              <a:rPr lang="de-DE" sz="2800" dirty="0"/>
              <a:t>, </a:t>
            </a:r>
            <a:r>
              <a:rPr lang="de-DE" sz="2800" dirty="0" smtClean="0"/>
              <a:t>was </a:t>
            </a:r>
            <a:r>
              <a:rPr lang="de-DE" sz="2800" dirty="0"/>
              <a:t>wir </a:t>
            </a:r>
            <a:r>
              <a:rPr lang="de-DE" sz="2800" dirty="0" smtClean="0"/>
              <a:t>	gegen </a:t>
            </a:r>
            <a:r>
              <a:rPr lang="de-DE" sz="2800" dirty="0"/>
              <a:t>die </a:t>
            </a:r>
            <a:r>
              <a:rPr lang="de-DE" sz="2800" dirty="0" smtClean="0"/>
              <a:t>Erderwärmung unternehmen</a:t>
            </a:r>
            <a:r>
              <a:rPr lang="de-DE" sz="2800" dirty="0"/>
              <a:t>, </a:t>
            </a:r>
            <a:r>
              <a:rPr lang="de-DE" sz="2800" dirty="0" smtClean="0"/>
              <a:t>schützt </a:t>
            </a:r>
            <a:r>
              <a:rPr lang="de-DE" sz="2800" dirty="0"/>
              <a:t>auch die </a:t>
            </a:r>
            <a:r>
              <a:rPr lang="de-DE" sz="2800" dirty="0" smtClean="0"/>
              <a:t>	Artenvielfalt.</a:t>
            </a:r>
            <a:endParaRPr lang="en-US" sz="2800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10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KLIMA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268" y="2565400"/>
            <a:ext cx="6096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5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013043" y="1907485"/>
            <a:ext cx="9247623" cy="2001892"/>
          </a:xfrm>
        </p:spPr>
        <p:txBody>
          <a:bodyPr/>
          <a:lstStyle/>
          <a:p>
            <a:r>
              <a:rPr lang="de-DE" b="1" dirty="0"/>
              <a:t>Wetter und Klima hängen zusammen, sind aber nicht dasselbe. Was ist der </a:t>
            </a:r>
            <a:r>
              <a:rPr lang="de-DE" b="1" dirty="0" smtClean="0"/>
              <a:t>Unterschied?</a:t>
            </a:r>
          </a:p>
          <a:p>
            <a:endParaRPr lang="de-DE" b="1" dirty="0"/>
          </a:p>
          <a:p>
            <a:r>
              <a:rPr lang="de-DE" sz="2400" dirty="0"/>
              <a:t>A	Wetter ist ein Zustand zu einem bestimmten Zeitpunkt – also </a:t>
            </a:r>
            <a:r>
              <a:rPr lang="de-DE" sz="2400" dirty="0" smtClean="0"/>
              <a:t>	wenn </a:t>
            </a:r>
            <a:r>
              <a:rPr lang="de-DE" sz="2400" dirty="0"/>
              <a:t>bspw. heute die Sonne scheint. Klima beschreibt das </a:t>
            </a:r>
            <a:r>
              <a:rPr lang="de-DE" sz="2400" dirty="0" smtClean="0"/>
              <a:t>	Wetter </a:t>
            </a:r>
            <a:r>
              <a:rPr lang="de-DE" sz="2400" dirty="0"/>
              <a:t>über einen längeren Zeitraum von mindestens 30 Jahren</a:t>
            </a:r>
            <a:r>
              <a:rPr lang="de-DE" sz="2400" dirty="0" smtClean="0"/>
              <a:t>.</a:t>
            </a:r>
            <a:br>
              <a:rPr lang="de-DE" sz="2400" dirty="0" smtClean="0"/>
            </a:br>
            <a:endParaRPr lang="de-DE" sz="2400" dirty="0"/>
          </a:p>
          <a:p>
            <a:r>
              <a:rPr lang="de-DE" sz="2400" dirty="0"/>
              <a:t>B	Klima ist ein Zustand zu einem bestimmten Zeitpunkt – also </a:t>
            </a:r>
            <a:r>
              <a:rPr lang="de-DE" sz="2400" dirty="0" smtClean="0"/>
              <a:t>	wenn </a:t>
            </a:r>
            <a:r>
              <a:rPr lang="de-DE" sz="2400" dirty="0"/>
              <a:t>bspw. heute die Sonne scheint. Wetter beschreibt das </a:t>
            </a:r>
            <a:r>
              <a:rPr lang="de-DE" sz="2400" dirty="0" smtClean="0"/>
              <a:t>	Klima </a:t>
            </a:r>
            <a:r>
              <a:rPr lang="de-DE" sz="2400" dirty="0"/>
              <a:t>über einen längeren Zeitraum von mindestens 30 Jahren</a:t>
            </a:r>
            <a:r>
              <a:rPr lang="de-DE" sz="2400" dirty="0" smtClean="0"/>
              <a:t>.</a:t>
            </a:r>
          </a:p>
          <a:p>
            <a:endParaRPr lang="de-DE" sz="2400" dirty="0"/>
          </a:p>
          <a:p>
            <a:r>
              <a:rPr lang="de-DE" sz="2400" dirty="0"/>
              <a:t>C	Wenn das Wetter wechselhaft ist, ist das immer schlecht. Wenn </a:t>
            </a:r>
            <a:r>
              <a:rPr lang="de-DE" sz="2400" dirty="0" smtClean="0"/>
              <a:t>	das </a:t>
            </a:r>
            <a:r>
              <a:rPr lang="de-DE" sz="2400" dirty="0"/>
              <a:t>Klima wechselhaft ist, ist das immer gut.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20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latin typeface="Franklin Gothic Heavy" panose="020B0903020102020204" pitchFamily="34" charset="0"/>
              </a:rPr>
              <a:t>KLIMA</a:t>
            </a:r>
            <a:endParaRPr lang="de-DE" sz="2400" b="0" i="0" dirty="0">
              <a:solidFill>
                <a:schemeClr val="tx1">
                  <a:alpha val="63000"/>
                </a:schemeClr>
              </a:solidFill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7731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774731" y="1960383"/>
            <a:ext cx="10120936" cy="1993551"/>
          </a:xfrm>
        </p:spPr>
        <p:txBody>
          <a:bodyPr/>
          <a:lstStyle/>
          <a:p>
            <a:pPr marL="457200" indent="-457200">
              <a:spcBef>
                <a:spcPts val="1000"/>
              </a:spcBef>
            </a:pPr>
            <a:r>
              <a:rPr lang="de-DE" b="1" dirty="0"/>
              <a:t>Was bedeutet „Biodiversität</a:t>
            </a:r>
            <a:r>
              <a:rPr lang="de-DE" b="1" dirty="0" smtClean="0"/>
              <a:t>“? </a:t>
            </a:r>
          </a:p>
          <a:p>
            <a:pPr marL="457200" indent="-457200">
              <a:spcBef>
                <a:spcPts val="1000"/>
              </a:spcBef>
            </a:pPr>
            <a:endParaRPr lang="de-DE" b="1" dirty="0" smtClean="0"/>
          </a:p>
          <a:p>
            <a:r>
              <a:rPr lang="de-DE" b="1" dirty="0"/>
              <a:t>A</a:t>
            </a:r>
            <a:r>
              <a:rPr lang="de-DE" dirty="0"/>
              <a:t>	Vielfalt an Bioprodukten im </a:t>
            </a:r>
            <a:r>
              <a:rPr lang="de-DE" dirty="0" smtClean="0"/>
              <a:t>Supermarkt</a:t>
            </a:r>
            <a:br>
              <a:rPr lang="de-DE" dirty="0" smtClean="0"/>
            </a:br>
            <a:endParaRPr lang="de-DE" dirty="0"/>
          </a:p>
          <a:p>
            <a:r>
              <a:rPr lang="de-DE" b="1" dirty="0"/>
              <a:t>B</a:t>
            </a:r>
            <a:r>
              <a:rPr lang="de-DE" dirty="0"/>
              <a:t>	Vielfalt an Tieren und Pflanzen auf unserem Planeten 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  <a:p>
            <a:r>
              <a:rPr lang="de-DE" b="1" dirty="0"/>
              <a:t>C</a:t>
            </a:r>
            <a:r>
              <a:rPr lang="de-DE" dirty="0"/>
              <a:t>	Vielfalt an Plastikmüll in den Meeren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 dirty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10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Franklin Gothic Heavy" panose="020B0903020102020204" pitchFamily="34" charset="0"/>
              </a:rPr>
              <a:t>ALLGEMEINES</a:t>
            </a:r>
          </a:p>
        </p:txBody>
      </p:sp>
    </p:spTree>
    <p:extLst>
      <p:ext uri="{BB962C8B-B14F-4D97-AF65-F5344CB8AC3E}">
        <p14:creationId xmlns:p14="http://schemas.microsoft.com/office/powerpoint/2010/main" val="355163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650087" y="895549"/>
            <a:ext cx="9568245" cy="2001892"/>
          </a:xfrm>
        </p:spPr>
        <p:txBody>
          <a:bodyPr/>
          <a:lstStyle/>
          <a:p>
            <a:r>
              <a:rPr lang="de-DE" sz="2800" dirty="0"/>
              <a:t>A	Wetter ist ein Zustand zu einem bestimmten Zeitpunkt – </a:t>
            </a:r>
            <a:r>
              <a:rPr lang="de-DE" sz="2800" dirty="0" smtClean="0"/>
              <a:t>	also wenn </a:t>
            </a:r>
            <a:r>
              <a:rPr lang="de-DE" sz="2800" dirty="0"/>
              <a:t>bspw. heute die Sonne scheint. Klima </a:t>
            </a:r>
            <a:r>
              <a:rPr lang="de-DE" sz="2800" dirty="0" smtClean="0"/>
              <a:t>	beschreibt </a:t>
            </a:r>
            <a:r>
              <a:rPr lang="de-DE" sz="2800" dirty="0"/>
              <a:t>das </a:t>
            </a:r>
            <a:r>
              <a:rPr lang="de-DE" sz="2800" dirty="0" smtClean="0"/>
              <a:t>Wetter </a:t>
            </a:r>
            <a:r>
              <a:rPr lang="de-DE" sz="2800" dirty="0"/>
              <a:t>über einen längeren Zeitraum von </a:t>
            </a:r>
            <a:r>
              <a:rPr lang="de-DE" sz="2800" dirty="0" smtClean="0"/>
              <a:t>	mindestens </a:t>
            </a:r>
            <a:r>
              <a:rPr lang="de-DE" sz="2800" dirty="0"/>
              <a:t>30 Jahren.</a:t>
            </a:r>
            <a:endParaRPr lang="en-US" sz="2800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20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latin typeface="Franklin Gothic Heavy" panose="020B0903020102020204" pitchFamily="34" charset="0"/>
              </a:rPr>
              <a:t>KLIMA</a:t>
            </a:r>
            <a:endParaRPr lang="de-DE" sz="2400" b="0" i="0" dirty="0">
              <a:solidFill>
                <a:schemeClr val="tx1">
                  <a:alpha val="63000"/>
                </a:schemeClr>
              </a:solidFill>
              <a:latin typeface="Calibri Light"/>
              <a:ea typeface="+mj-ea"/>
              <a:cs typeface="+mj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116" y="2821574"/>
            <a:ext cx="3765552" cy="269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9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30503" y="2213639"/>
            <a:ext cx="9455564" cy="2001892"/>
          </a:xfrm>
        </p:spPr>
        <p:txBody>
          <a:bodyPr/>
          <a:lstStyle/>
          <a:p>
            <a:r>
              <a:rPr lang="de-DE" b="1" dirty="0"/>
              <a:t>In den letzten </a:t>
            </a:r>
            <a:r>
              <a:rPr lang="de-DE" b="1" dirty="0" smtClean="0"/>
              <a:t>100 </a:t>
            </a:r>
            <a:r>
              <a:rPr lang="de-DE" b="1" dirty="0"/>
              <a:t>Jahren ist die durchschnittliche Temperatur auf der Erde um 1 Grad </a:t>
            </a:r>
            <a:r>
              <a:rPr lang="de-DE" b="1" dirty="0" smtClean="0"/>
              <a:t>Celsius gestiegen</a:t>
            </a:r>
            <a:r>
              <a:rPr lang="de-DE" b="1" dirty="0"/>
              <a:t>. Hat diese kleine Veränderung Auswirkungen</a:t>
            </a:r>
            <a:r>
              <a:rPr lang="de-DE" b="1" dirty="0" smtClean="0"/>
              <a:t>?</a:t>
            </a:r>
          </a:p>
          <a:p>
            <a:endParaRPr lang="de-DE" b="1" dirty="0"/>
          </a:p>
          <a:p>
            <a:r>
              <a:rPr lang="de-DE" dirty="0"/>
              <a:t>A	Ja, Stürme, Überschwemmungen, Dürre und </a:t>
            </a:r>
            <a:r>
              <a:rPr lang="de-DE" dirty="0" smtClean="0"/>
              <a:t>	Hitzewellen </a:t>
            </a:r>
            <a:r>
              <a:rPr lang="de-DE" dirty="0"/>
              <a:t>werden immer häufiger. </a:t>
            </a:r>
            <a:endParaRPr lang="de-DE" dirty="0" smtClean="0"/>
          </a:p>
          <a:p>
            <a:endParaRPr lang="de-DE" dirty="0"/>
          </a:p>
          <a:p>
            <a:r>
              <a:rPr lang="de-DE" dirty="0"/>
              <a:t>B	Ja, es gibt öfter </a:t>
            </a:r>
            <a:r>
              <a:rPr lang="de-DE" dirty="0" smtClean="0"/>
              <a:t>hitzefrei.</a:t>
            </a:r>
          </a:p>
          <a:p>
            <a:endParaRPr lang="de-DE" dirty="0"/>
          </a:p>
          <a:p>
            <a:r>
              <a:rPr lang="de-DE" dirty="0"/>
              <a:t>C	Nein, es hat sich noch nichts verändert.</a:t>
            </a:r>
          </a:p>
          <a:p>
            <a:pPr>
              <a:spcBef>
                <a:spcPts val="1000"/>
              </a:spcBef>
            </a:pP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30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KLIMA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4623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659190" y="1456266"/>
            <a:ext cx="8885530" cy="1262201"/>
          </a:xfrm>
        </p:spPr>
        <p:txBody>
          <a:bodyPr/>
          <a:lstStyle/>
          <a:p>
            <a:r>
              <a:rPr lang="de-DE" sz="2800" dirty="0"/>
              <a:t>A	Ja, Stürme, Überschwemmungen, Dürre und 	Hitzewellen werden immer häufiger. 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30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KLIMA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291" y="2686050"/>
            <a:ext cx="6605209" cy="280881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340" y="2000344"/>
            <a:ext cx="3490511" cy="203770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338812" y="2385321"/>
            <a:ext cx="3020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2021 gab es eine sehr schlimme Flutkatastrophe im Ahrtal in Rheinland-Pfalz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6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045361" y="2494629"/>
            <a:ext cx="8885530" cy="2001892"/>
          </a:xfrm>
        </p:spPr>
        <p:txBody>
          <a:bodyPr/>
          <a:lstStyle/>
          <a:p>
            <a:r>
              <a:rPr lang="de-DE" b="1" dirty="0"/>
              <a:t>Besonders viel vom klimaschädlichen Gas Kohlendioxid (CO2) entsteht, wenn Energie, also Strom, hergestellt wird. Woraus kann man klimafreundlichen Strom herstellen</a:t>
            </a:r>
            <a:r>
              <a:rPr lang="de-DE" b="1" dirty="0" smtClean="0"/>
              <a:t>?</a:t>
            </a:r>
          </a:p>
          <a:p>
            <a:endParaRPr lang="de-DE" b="1" dirty="0"/>
          </a:p>
          <a:p>
            <a:r>
              <a:rPr lang="de-DE" dirty="0"/>
              <a:t>A	Aus Vulkangestein, Sand und </a:t>
            </a:r>
            <a:r>
              <a:rPr lang="de-DE" dirty="0" smtClean="0"/>
              <a:t>Marmor</a:t>
            </a:r>
          </a:p>
          <a:p>
            <a:endParaRPr lang="de-DE" dirty="0"/>
          </a:p>
          <a:p>
            <a:r>
              <a:rPr lang="de-DE" dirty="0"/>
              <a:t>B	Aus Kohle, Erdöl und </a:t>
            </a:r>
            <a:r>
              <a:rPr lang="de-DE" dirty="0" smtClean="0"/>
              <a:t>Holz</a:t>
            </a:r>
          </a:p>
          <a:p>
            <a:endParaRPr lang="de-DE" dirty="0"/>
          </a:p>
          <a:p>
            <a:r>
              <a:rPr lang="de-DE" dirty="0"/>
              <a:t>C	Aus Wind-, Sonnen- und </a:t>
            </a:r>
            <a:r>
              <a:rPr lang="de-DE" dirty="0" smtClean="0"/>
              <a:t>Wasserkraft</a:t>
            </a:r>
            <a:endParaRPr lang="de-DE" dirty="0"/>
          </a:p>
          <a:p>
            <a:endParaRPr lang="de-DE" sz="2000" dirty="0"/>
          </a:p>
          <a:p>
            <a:endParaRPr lang="de-DE" sz="2000" dirty="0" smtClean="0"/>
          </a:p>
          <a:p>
            <a:endParaRPr lang="de-DE" sz="2000" dirty="0" smtClean="0"/>
          </a:p>
          <a:p>
            <a:pPr>
              <a:spcBef>
                <a:spcPts val="1000"/>
              </a:spcBef>
            </a:pPr>
            <a:endParaRPr lang="en-US" sz="2000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40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latin typeface="Franklin Gothic Heavy" panose="020B0903020102020204" pitchFamily="34" charset="0"/>
              </a:rPr>
              <a:t>KLIMA</a:t>
            </a:r>
            <a:endParaRPr lang="de-DE" sz="2400" b="0" i="0" dirty="0">
              <a:solidFill>
                <a:schemeClr val="tx1">
                  <a:alpha val="63000"/>
                </a:schemeClr>
              </a:solidFill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6240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13022" y="879304"/>
            <a:ext cx="9142845" cy="906625"/>
          </a:xfrm>
        </p:spPr>
        <p:txBody>
          <a:bodyPr/>
          <a:lstStyle/>
          <a:p>
            <a:r>
              <a:rPr lang="de-DE" sz="2800" dirty="0">
                <a:sym typeface="Wingdings"/>
              </a:rPr>
              <a:t>C	Aus Wind-, Sonnen- und </a:t>
            </a:r>
            <a:r>
              <a:rPr lang="de-DE" sz="2800" dirty="0" smtClean="0">
                <a:sym typeface="Wingdings"/>
              </a:rPr>
              <a:t>Wasserkraft</a:t>
            </a: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40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KLIMA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919" y="1771795"/>
            <a:ext cx="5469948" cy="365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58613" y="2305757"/>
            <a:ext cx="9402054" cy="2001892"/>
          </a:xfrm>
        </p:spPr>
        <p:txBody>
          <a:bodyPr/>
          <a:lstStyle/>
          <a:p>
            <a:r>
              <a:rPr lang="de-DE" b="1" dirty="0"/>
              <a:t>Was erzeugt mehr klimaschädliches Kohlendioxid</a:t>
            </a:r>
            <a:r>
              <a:rPr lang="de-DE" b="1" dirty="0" smtClean="0"/>
              <a:t>?</a:t>
            </a:r>
          </a:p>
          <a:p>
            <a:endParaRPr lang="de-DE" b="1" dirty="0"/>
          </a:p>
          <a:p>
            <a:r>
              <a:rPr lang="de-DE" dirty="0"/>
              <a:t>A	</a:t>
            </a:r>
            <a:r>
              <a:rPr lang="de-DE" dirty="0" smtClean="0"/>
              <a:t>Radfahren</a:t>
            </a:r>
          </a:p>
          <a:p>
            <a:endParaRPr lang="de-DE" dirty="0"/>
          </a:p>
          <a:p>
            <a:r>
              <a:rPr lang="de-DE" dirty="0"/>
              <a:t>B	Autofahren </a:t>
            </a:r>
            <a:endParaRPr lang="de-DE" dirty="0" smtClean="0"/>
          </a:p>
          <a:p>
            <a:endParaRPr lang="de-DE" dirty="0"/>
          </a:p>
          <a:p>
            <a:r>
              <a:rPr lang="de-DE" dirty="0"/>
              <a:t>C	Zug fahren</a:t>
            </a:r>
          </a:p>
          <a:p>
            <a:pPr marL="0" indent="0" algn="l" defTabSz="914400">
              <a:spcBef>
                <a:spcPts val="1000"/>
              </a:spcBef>
              <a:buNone/>
            </a:pP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50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KLIMA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80656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36468" y="1329267"/>
            <a:ext cx="8885530" cy="840874"/>
          </a:xfrm>
        </p:spPr>
        <p:txBody>
          <a:bodyPr/>
          <a:lstStyle/>
          <a:p>
            <a:r>
              <a:rPr lang="de-DE" dirty="0"/>
              <a:t>B	Autofahren 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50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KLIMA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750" y="2170141"/>
            <a:ext cx="4904317" cy="32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2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6000" b="1" dirty="0">
                <a:latin typeface="Franklin Gothic Heavy" panose="020B0903020102020204" pitchFamily="34" charset="0"/>
              </a:rPr>
              <a:t>WAS KANN ICH SELBER TUN?</a:t>
            </a:r>
            <a:endParaRPr lang="en-US" sz="6000" b="1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0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92479" y="2567573"/>
            <a:ext cx="9654752" cy="2001892"/>
          </a:xfrm>
        </p:spPr>
        <p:txBody>
          <a:bodyPr/>
          <a:lstStyle/>
          <a:p>
            <a:r>
              <a:rPr lang="de-DE" b="1" dirty="0"/>
              <a:t>Wie kannst du in deinem Garten oder auf deinem Balkon ganz einfach dafür sorgen, dass Bienen etwas zu fressen finden und sich wohlfühlen</a:t>
            </a:r>
            <a:r>
              <a:rPr lang="de-DE" b="1" dirty="0" smtClean="0"/>
              <a:t>?</a:t>
            </a:r>
          </a:p>
          <a:p>
            <a:endParaRPr lang="de-DE" b="1" dirty="0"/>
          </a:p>
          <a:p>
            <a:r>
              <a:rPr lang="de-DE" dirty="0"/>
              <a:t>A	Ein Glas Honig hinstellen</a:t>
            </a:r>
            <a:r>
              <a:rPr lang="de-DE" dirty="0" smtClean="0"/>
              <a:t>.</a:t>
            </a:r>
          </a:p>
          <a:p>
            <a:endParaRPr lang="de-DE" dirty="0"/>
          </a:p>
          <a:p>
            <a:r>
              <a:rPr lang="de-DE" dirty="0"/>
              <a:t>B	Samen aussäen aus denen Pflanzen wachsen, die </a:t>
            </a:r>
            <a:r>
              <a:rPr lang="de-DE" dirty="0" smtClean="0"/>
              <a:t>	lange </a:t>
            </a:r>
            <a:r>
              <a:rPr lang="de-DE" dirty="0"/>
              <a:t>blühen und viel Nektar haben</a:t>
            </a:r>
            <a:r>
              <a:rPr lang="de-DE" dirty="0" smtClean="0"/>
              <a:t>.</a:t>
            </a:r>
          </a:p>
          <a:p>
            <a:endParaRPr lang="de-DE" dirty="0"/>
          </a:p>
          <a:p>
            <a:r>
              <a:rPr lang="de-DE" dirty="0"/>
              <a:t>C	Ein Glas Apfelnektar hinstellen.</a:t>
            </a:r>
          </a:p>
          <a:p>
            <a:r>
              <a:rPr lang="de-DE" sz="2400" dirty="0"/>
              <a:t/>
            </a:r>
            <a:br>
              <a:rPr lang="de-DE" sz="2400" dirty="0"/>
            </a:br>
            <a:endParaRPr lang="de-DE" sz="2400" dirty="0"/>
          </a:p>
          <a:p>
            <a:pPr>
              <a:spcBef>
                <a:spcPts val="1000"/>
              </a:spcBef>
            </a:pPr>
            <a:endParaRPr lang="de-DE" sz="2000" dirty="0"/>
          </a:p>
          <a:p>
            <a:pPr marL="0" indent="0" algn="l" defTabSz="914400">
              <a:spcBef>
                <a:spcPts val="1000"/>
              </a:spcBef>
              <a:buNone/>
            </a:pP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10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4400" b="1" dirty="0">
                <a:latin typeface="Franklin Gothic Heavy" panose="020B0903020102020204" pitchFamily="34" charset="0"/>
              </a:rPr>
              <a:t>WAS KANN ICH SELBER TUN?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6070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062463" y="755054"/>
            <a:ext cx="9147404" cy="2001892"/>
          </a:xfrm>
        </p:spPr>
        <p:txBody>
          <a:bodyPr/>
          <a:lstStyle/>
          <a:p>
            <a:r>
              <a:rPr lang="de-DE" sz="2800" dirty="0"/>
              <a:t>B	Samen aussäen aus denen Pflanzen wachsen, die 	lange blühen und viel Nektar haben.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10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WAS</a:t>
            </a:r>
            <a:r>
              <a:rPr lang="de-DE" sz="2400" b="1" dirty="0">
                <a:latin typeface="Franklin Gothic Heavy" panose="020B0903020102020204" pitchFamily="34" charset="0"/>
              </a:rPr>
              <a:t> </a:t>
            </a:r>
            <a:r>
              <a:rPr lang="de-DE" sz="4900" b="1" dirty="0">
                <a:latin typeface="Franklin Gothic Heavy" panose="020B0903020102020204" pitchFamily="34" charset="0"/>
              </a:rPr>
              <a:t>KANN ICH SELBER TUN?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634" y="2325158"/>
            <a:ext cx="4787899" cy="316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32626" y="561205"/>
            <a:ext cx="8885530" cy="2001892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de-DE" b="1" dirty="0" smtClean="0"/>
              <a:t>B</a:t>
            </a:r>
            <a:r>
              <a:rPr lang="de-DE" dirty="0"/>
              <a:t>	</a:t>
            </a:r>
            <a:r>
              <a:rPr lang="de-DE" dirty="0" smtClean="0"/>
              <a:t>Vielfalt </a:t>
            </a:r>
            <a:r>
              <a:rPr lang="de-DE" dirty="0"/>
              <a:t>an Tieren und Pflanzen auf unserem </a:t>
            </a:r>
            <a:r>
              <a:rPr lang="de-DE" dirty="0" smtClean="0"/>
              <a:t>	Planeten</a:t>
            </a: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10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Franklin Gothic Heavy" panose="020B0903020102020204" pitchFamily="34" charset="0"/>
              </a:rPr>
              <a:t>ALLGEMEINES</a:t>
            </a: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812" y="2338388"/>
            <a:ext cx="5699655" cy="31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7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24746" y="2263424"/>
            <a:ext cx="9826690" cy="2001892"/>
          </a:xfrm>
        </p:spPr>
        <p:txBody>
          <a:bodyPr/>
          <a:lstStyle/>
          <a:p>
            <a:r>
              <a:rPr lang="de-DE" b="1" dirty="0"/>
              <a:t>Dein Smartphone ist mal wieder runtergefallen und das Display hat einen Knacks abbekommen. Was kannst du tun</a:t>
            </a:r>
            <a:r>
              <a:rPr lang="de-DE" b="1" dirty="0" smtClean="0"/>
              <a:t>?</a:t>
            </a:r>
          </a:p>
          <a:p>
            <a:endParaRPr lang="de-DE" b="1" dirty="0"/>
          </a:p>
          <a:p>
            <a:r>
              <a:rPr lang="de-DE" sz="2800" dirty="0"/>
              <a:t>A	Ich werfe es weg und kaufe ein neues</a:t>
            </a:r>
            <a:r>
              <a:rPr lang="de-DE" sz="2800" dirty="0" smtClean="0"/>
              <a:t>.</a:t>
            </a:r>
          </a:p>
          <a:p>
            <a:endParaRPr lang="de-DE" sz="2800" dirty="0"/>
          </a:p>
          <a:p>
            <a:r>
              <a:rPr lang="de-DE" sz="2800" dirty="0"/>
              <a:t>B	Ich lasse es in einer Reparaturwerkstatt oder einem </a:t>
            </a:r>
            <a:r>
              <a:rPr lang="de-DE" sz="2800" dirty="0" smtClean="0"/>
              <a:t>	</a:t>
            </a:r>
            <a:r>
              <a:rPr lang="de-DE" sz="2800" dirty="0" err="1" smtClean="0"/>
              <a:t>Repair</a:t>
            </a:r>
            <a:r>
              <a:rPr lang="de-DE" sz="2800" dirty="0" smtClean="0"/>
              <a:t> Café </a:t>
            </a:r>
            <a:r>
              <a:rPr lang="de-DE" sz="2800" dirty="0"/>
              <a:t>reparieren und benutze es weiter</a:t>
            </a:r>
            <a:r>
              <a:rPr lang="de-DE" sz="2800" dirty="0" smtClean="0"/>
              <a:t>.</a:t>
            </a:r>
          </a:p>
          <a:p>
            <a:endParaRPr lang="de-DE" sz="2800" dirty="0"/>
          </a:p>
          <a:p>
            <a:r>
              <a:rPr lang="de-DE" sz="2800" dirty="0"/>
              <a:t>C	Ich kaufe mir am besten noch eines, damit ich </a:t>
            </a:r>
            <a:r>
              <a:rPr lang="de-DE" sz="2800" dirty="0" smtClean="0"/>
              <a:t>immer </a:t>
            </a:r>
            <a:r>
              <a:rPr lang="de-DE" sz="2800" dirty="0"/>
              <a:t>ein </a:t>
            </a:r>
            <a:r>
              <a:rPr lang="de-DE" sz="2800" dirty="0" smtClean="0"/>
              <a:t>	Ersatzgerät </a:t>
            </a:r>
            <a:r>
              <a:rPr lang="de-DE" sz="2800" dirty="0"/>
              <a:t>parat habe, wenn eines </a:t>
            </a:r>
            <a:r>
              <a:rPr lang="de-DE" sz="2800" dirty="0" smtClean="0"/>
              <a:t>kaputtgeht</a:t>
            </a:r>
            <a:r>
              <a:rPr lang="de-DE" sz="2800" dirty="0"/>
              <a:t>.</a:t>
            </a:r>
          </a:p>
          <a:p>
            <a:endParaRPr lang="de-DE" sz="2000" dirty="0" smtClean="0"/>
          </a:p>
          <a:p>
            <a:pPr marL="0" indent="0" algn="l" defTabSz="914400">
              <a:spcBef>
                <a:spcPts val="1000"/>
              </a:spcBef>
              <a:buNone/>
            </a:pP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20</a:t>
            </a:r>
            <a:endParaRPr lang="en-US" dirty="0"/>
          </a:p>
        </p:txBody>
      </p:sp>
      <p:sp>
        <p:nvSpPr>
          <p:cNvPr id="10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WAS</a:t>
            </a:r>
            <a:r>
              <a:rPr lang="de-DE" sz="2400" b="1" dirty="0">
                <a:latin typeface="Franklin Gothic Heavy" panose="020B0903020102020204" pitchFamily="34" charset="0"/>
              </a:rPr>
              <a:t> </a:t>
            </a:r>
            <a:r>
              <a:rPr lang="de-DE" sz="4900" b="1" dirty="0">
                <a:latin typeface="Franklin Gothic Heavy" panose="020B0903020102020204" pitchFamily="34" charset="0"/>
              </a:rPr>
              <a:t>KANN ICH SELBER TUN?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382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990171" y="1295399"/>
            <a:ext cx="8885530" cy="1181495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de-DE" sz="2800" dirty="0"/>
              <a:t>B	Ich lasse es in einer Reparaturwerkstatt oder einem 	</a:t>
            </a:r>
            <a:r>
              <a:rPr lang="de-DE" sz="2800" dirty="0" err="1"/>
              <a:t>Repair</a:t>
            </a:r>
            <a:r>
              <a:rPr lang="de-DE" sz="2800" dirty="0"/>
              <a:t> Café reparieren und benutze es weiter</a:t>
            </a:r>
            <a:r>
              <a:rPr lang="de-DE" sz="2800" dirty="0" smtClean="0"/>
              <a:t>.</a:t>
            </a:r>
            <a:endParaRPr lang="en-US" sz="2400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20</a:t>
            </a:r>
            <a:endParaRPr lang="en-US" dirty="0"/>
          </a:p>
        </p:txBody>
      </p:sp>
      <p:sp>
        <p:nvSpPr>
          <p:cNvPr id="9" name="Titel 3"/>
          <p:cNvSpPr>
            <a:spLocks noGrp="1"/>
          </p:cNvSpPr>
          <p:nvPr>
            <p:ph type="title"/>
          </p:nvPr>
        </p:nvSpPr>
        <p:spPr>
          <a:xfrm>
            <a:off x="1025102" y="5892186"/>
            <a:ext cx="7969542" cy="781394"/>
          </a:xfrm>
        </p:spPr>
        <p:txBody>
          <a:bodyPr>
            <a:normAutofit fontScale="90000"/>
          </a:bodyPr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WAS</a:t>
            </a:r>
            <a:r>
              <a:rPr lang="de-DE" sz="2400" b="1" dirty="0">
                <a:latin typeface="Franklin Gothic Heavy" panose="020B0903020102020204" pitchFamily="34" charset="0"/>
              </a:rPr>
              <a:t> </a:t>
            </a:r>
            <a:r>
              <a:rPr lang="de-DE" sz="4900" b="1" dirty="0">
                <a:latin typeface="Franklin Gothic Heavy" panose="020B0903020102020204" pitchFamily="34" charset="0"/>
              </a:rPr>
              <a:t>KANN ICH SELBER TUN?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172" y="2476894"/>
            <a:ext cx="4546096" cy="30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144525" y="2225649"/>
            <a:ext cx="8997607" cy="2001892"/>
          </a:xfrm>
        </p:spPr>
        <p:txBody>
          <a:bodyPr/>
          <a:lstStyle/>
          <a:p>
            <a:r>
              <a:rPr lang="de-DE" b="1" dirty="0"/>
              <a:t>Wie kannst du dich in der Schule gesund mit Essen und Trinken versorgen und dabei möglichst wenig Müll verursachen</a:t>
            </a:r>
            <a:r>
              <a:rPr lang="de-DE" b="1" dirty="0" smtClean="0"/>
              <a:t>?</a:t>
            </a:r>
          </a:p>
          <a:p>
            <a:endParaRPr lang="de-DE" b="1" dirty="0"/>
          </a:p>
          <a:p>
            <a:r>
              <a:rPr lang="de-DE" sz="2400" dirty="0"/>
              <a:t>A	Ich esse und trinke einfach bei den anderen mit, da </a:t>
            </a:r>
            <a:r>
              <a:rPr lang="de-DE" sz="2400" dirty="0" smtClean="0"/>
              <a:t>	entsteht 	durch </a:t>
            </a:r>
            <a:r>
              <a:rPr lang="de-DE" sz="2400" dirty="0"/>
              <a:t>mich erst gar kein Müll</a:t>
            </a:r>
            <a:r>
              <a:rPr lang="de-DE" sz="2400" dirty="0" smtClean="0"/>
              <a:t>.</a:t>
            </a:r>
          </a:p>
          <a:p>
            <a:endParaRPr lang="de-DE" sz="2400" dirty="0"/>
          </a:p>
          <a:p>
            <a:r>
              <a:rPr lang="de-DE" sz="2400" dirty="0"/>
              <a:t>B	Ich bringe mir Schulbrote, Obst und Gemüse in einer </a:t>
            </a:r>
            <a:r>
              <a:rPr lang="de-DE" sz="2400" dirty="0" err="1" smtClean="0"/>
              <a:t>Brotbox</a:t>
            </a:r>
            <a:r>
              <a:rPr lang="de-DE" sz="2400" dirty="0" smtClean="0"/>
              <a:t> 	und </a:t>
            </a:r>
            <a:r>
              <a:rPr lang="de-DE" sz="2400" dirty="0"/>
              <a:t>mein Getränk in einer Trinkflasche aus </a:t>
            </a:r>
            <a:r>
              <a:rPr lang="de-DE" sz="2400" dirty="0" smtClean="0"/>
              <a:t>Glas </a:t>
            </a:r>
            <a:r>
              <a:rPr lang="de-DE" sz="2400" dirty="0"/>
              <a:t>oder Metall </a:t>
            </a:r>
            <a:r>
              <a:rPr lang="de-DE" sz="2400" dirty="0" smtClean="0"/>
              <a:t>	mit</a:t>
            </a:r>
            <a:r>
              <a:rPr lang="de-DE" sz="2400" dirty="0"/>
              <a:t>, die ich viele Jahre lang </a:t>
            </a:r>
            <a:r>
              <a:rPr lang="de-DE" sz="2400" dirty="0" smtClean="0"/>
              <a:t>verwenden </a:t>
            </a:r>
            <a:r>
              <a:rPr lang="de-DE" sz="2400" dirty="0"/>
              <a:t>kann. </a:t>
            </a:r>
            <a:endParaRPr lang="de-DE" sz="2400" dirty="0" smtClean="0"/>
          </a:p>
          <a:p>
            <a:endParaRPr lang="de-DE" sz="2400" dirty="0"/>
          </a:p>
          <a:p>
            <a:r>
              <a:rPr lang="de-DE" sz="2400" dirty="0"/>
              <a:t>C	Ich gehe in der Pause fix zum Supermarkt rüber und hole mir </a:t>
            </a:r>
            <a:r>
              <a:rPr lang="de-DE" sz="2400" dirty="0" smtClean="0"/>
              <a:t>	Schokoriegel </a:t>
            </a:r>
            <a:r>
              <a:rPr lang="de-DE" sz="2400" dirty="0"/>
              <a:t>und einen </a:t>
            </a:r>
            <a:r>
              <a:rPr lang="de-DE" sz="2400" dirty="0" err="1"/>
              <a:t>Energy</a:t>
            </a:r>
            <a:r>
              <a:rPr lang="de-DE" sz="2400" dirty="0"/>
              <a:t> Drink aus der Dose.</a:t>
            </a:r>
          </a:p>
          <a:p>
            <a:pPr>
              <a:spcBef>
                <a:spcPts val="1000"/>
              </a:spcBef>
            </a:pPr>
            <a:endParaRPr lang="en-US" sz="2000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30</a:t>
            </a:r>
            <a:endParaRPr lang="en-US"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1025102" y="5892186"/>
            <a:ext cx="7969542" cy="781394"/>
          </a:xfrm>
        </p:spPr>
        <p:txBody>
          <a:bodyPr>
            <a:normAutofit fontScale="90000"/>
          </a:bodyPr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WAS</a:t>
            </a:r>
            <a:r>
              <a:rPr lang="de-DE" sz="2400" b="1" dirty="0">
                <a:latin typeface="Franklin Gothic Heavy" panose="020B0903020102020204" pitchFamily="34" charset="0"/>
              </a:rPr>
              <a:t> </a:t>
            </a:r>
            <a:r>
              <a:rPr lang="de-DE" sz="4900" b="1" dirty="0">
                <a:latin typeface="Franklin Gothic Heavy" panose="020B0903020102020204" pitchFamily="34" charset="0"/>
              </a:rPr>
              <a:t>KANN ICH SELBER TUN?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8634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635875" y="914399"/>
            <a:ext cx="9455458" cy="1589197"/>
          </a:xfrm>
        </p:spPr>
        <p:txBody>
          <a:bodyPr/>
          <a:lstStyle/>
          <a:p>
            <a:r>
              <a:rPr lang="de-DE" sz="2800" dirty="0"/>
              <a:t>B	Ich bringe mir Schulbrote, Obst und Gemüse in einer </a:t>
            </a:r>
            <a:r>
              <a:rPr lang="de-DE" sz="2800" dirty="0" smtClean="0"/>
              <a:t>	</a:t>
            </a:r>
            <a:r>
              <a:rPr lang="de-DE" sz="2800" dirty="0" err="1" smtClean="0"/>
              <a:t>Brotbox</a:t>
            </a:r>
            <a:r>
              <a:rPr lang="de-DE" sz="2800" dirty="0" smtClean="0"/>
              <a:t> und </a:t>
            </a:r>
            <a:r>
              <a:rPr lang="de-DE" sz="2800" dirty="0"/>
              <a:t>mein Getränk in einer Trinkflasche aus Glas </a:t>
            </a:r>
            <a:r>
              <a:rPr lang="de-DE" sz="2800" dirty="0" smtClean="0"/>
              <a:t>	oder </a:t>
            </a:r>
            <a:r>
              <a:rPr lang="de-DE" sz="2800" dirty="0"/>
              <a:t>Metall </a:t>
            </a:r>
            <a:r>
              <a:rPr lang="de-DE" sz="2800" dirty="0" smtClean="0"/>
              <a:t>mit</a:t>
            </a:r>
            <a:r>
              <a:rPr lang="de-DE" sz="2800" dirty="0"/>
              <a:t>, die ich viele Jahre lang verwenden kann. 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30</a:t>
            </a:r>
            <a:endParaRPr lang="en-US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1025102" y="5892186"/>
            <a:ext cx="7969542" cy="781394"/>
          </a:xfrm>
        </p:spPr>
        <p:txBody>
          <a:bodyPr>
            <a:normAutofit fontScale="90000"/>
          </a:bodyPr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WAS</a:t>
            </a:r>
            <a:r>
              <a:rPr lang="de-DE" sz="2400" b="1" dirty="0">
                <a:latin typeface="Franklin Gothic Heavy" panose="020B0903020102020204" pitchFamily="34" charset="0"/>
              </a:rPr>
              <a:t> </a:t>
            </a:r>
            <a:r>
              <a:rPr lang="de-DE" sz="4900" b="1" dirty="0">
                <a:latin typeface="Franklin Gothic Heavy" panose="020B0903020102020204" pitchFamily="34" charset="0"/>
              </a:rPr>
              <a:t>KANN ICH SELBER TUN?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363" y="2503596"/>
            <a:ext cx="3733838" cy="294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88571" y="1902613"/>
            <a:ext cx="9355162" cy="2001892"/>
          </a:xfrm>
        </p:spPr>
        <p:txBody>
          <a:bodyPr/>
          <a:lstStyle/>
          <a:p>
            <a:r>
              <a:rPr lang="de-DE" b="1" dirty="0"/>
              <a:t>Wie kannst du beim Duschen der Natur helfen, indem du Wasser und Energie sparst</a:t>
            </a:r>
            <a:r>
              <a:rPr lang="de-DE" b="1" dirty="0" smtClean="0"/>
              <a:t>?</a:t>
            </a:r>
          </a:p>
          <a:p>
            <a:endParaRPr lang="de-DE" b="1" dirty="0"/>
          </a:p>
          <a:p>
            <a:r>
              <a:rPr lang="de-DE" dirty="0"/>
              <a:t>A	Nur alle 2-3 Tage duschen, statt jeden Tag. Nicht </a:t>
            </a:r>
            <a:r>
              <a:rPr lang="de-DE" dirty="0" smtClean="0"/>
              <a:t>	so </a:t>
            </a:r>
            <a:r>
              <a:rPr lang="de-DE" dirty="0"/>
              <a:t>heiß duschen. Während des Einseifens das </a:t>
            </a:r>
            <a:r>
              <a:rPr lang="de-DE" dirty="0" smtClean="0"/>
              <a:t>	Wasser </a:t>
            </a:r>
            <a:r>
              <a:rPr lang="de-DE" dirty="0"/>
              <a:t>abstellen</a:t>
            </a:r>
            <a:r>
              <a:rPr lang="de-DE" dirty="0" smtClean="0"/>
              <a:t>.</a:t>
            </a:r>
          </a:p>
          <a:p>
            <a:endParaRPr lang="de-DE" dirty="0"/>
          </a:p>
          <a:p>
            <a:r>
              <a:rPr lang="de-DE" dirty="0"/>
              <a:t>B	Gar nicht Duschen, sondern lieber </a:t>
            </a:r>
            <a:r>
              <a:rPr lang="de-DE" dirty="0" smtClean="0"/>
              <a:t>baden.</a:t>
            </a:r>
          </a:p>
          <a:p>
            <a:endParaRPr lang="de-DE" dirty="0"/>
          </a:p>
          <a:p>
            <a:r>
              <a:rPr lang="de-DE" dirty="0"/>
              <a:t>C	Das Licht im Bad ausschalten beim Duschen.</a:t>
            </a: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40</a:t>
            </a:r>
            <a:endParaRPr lang="en-US"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1025102" y="5892186"/>
            <a:ext cx="7969542" cy="781394"/>
          </a:xfrm>
        </p:spPr>
        <p:txBody>
          <a:bodyPr>
            <a:normAutofit fontScale="90000"/>
          </a:bodyPr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WAS</a:t>
            </a:r>
            <a:r>
              <a:rPr lang="de-DE" sz="2400" b="1" dirty="0">
                <a:latin typeface="Franklin Gothic Heavy" panose="020B0903020102020204" pitchFamily="34" charset="0"/>
              </a:rPr>
              <a:t> </a:t>
            </a:r>
            <a:r>
              <a:rPr lang="de-DE" sz="4900" b="1" dirty="0">
                <a:latin typeface="Franklin Gothic Heavy" panose="020B0903020102020204" pitchFamily="34" charset="0"/>
              </a:rPr>
              <a:t>KANN ICH SELBER TUN?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0152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21489" y="1070119"/>
            <a:ext cx="9422244" cy="1478348"/>
          </a:xfrm>
        </p:spPr>
        <p:txBody>
          <a:bodyPr/>
          <a:lstStyle/>
          <a:p>
            <a:r>
              <a:rPr lang="de-DE" sz="2800" dirty="0"/>
              <a:t>A	Nur alle 2-3 Tage duschen, statt jeden Tag. Nicht </a:t>
            </a:r>
            <a:r>
              <a:rPr lang="de-DE" sz="2800" dirty="0" smtClean="0"/>
              <a:t>so 	heiß </a:t>
            </a:r>
            <a:r>
              <a:rPr lang="de-DE" sz="2800" dirty="0"/>
              <a:t>duschen. Während des Einseifens das </a:t>
            </a:r>
            <a:r>
              <a:rPr lang="de-DE" sz="2800" dirty="0" smtClean="0"/>
              <a:t>Wasser 	abstellen.</a:t>
            </a:r>
            <a:endParaRPr lang="en-US" sz="2800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40</a:t>
            </a:r>
            <a:endParaRPr lang="en-US" dirty="0"/>
          </a:p>
        </p:txBody>
      </p:sp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1025102" y="5892186"/>
            <a:ext cx="7969542" cy="781394"/>
          </a:xfrm>
        </p:spPr>
        <p:txBody>
          <a:bodyPr>
            <a:normAutofit fontScale="90000"/>
          </a:bodyPr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WAS</a:t>
            </a:r>
            <a:r>
              <a:rPr lang="de-DE" sz="2400" b="1" dirty="0">
                <a:latin typeface="Franklin Gothic Heavy" panose="020B0903020102020204" pitchFamily="34" charset="0"/>
              </a:rPr>
              <a:t> </a:t>
            </a:r>
            <a:r>
              <a:rPr lang="de-DE" sz="4900" b="1" dirty="0">
                <a:latin typeface="Franklin Gothic Heavy" panose="020B0903020102020204" pitchFamily="34" charset="0"/>
              </a:rPr>
              <a:t>KANN ICH SELBER TUN?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644" y="2548467"/>
            <a:ext cx="6096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2060509" y="2381957"/>
            <a:ext cx="9606557" cy="2001892"/>
          </a:xfrm>
        </p:spPr>
        <p:txBody>
          <a:bodyPr/>
          <a:lstStyle/>
          <a:p>
            <a:r>
              <a:rPr lang="de-DE" b="1" dirty="0"/>
              <a:t>Man kann einen Beruf wählen, mit dem man sich für die Vielfalt von Pflanzen und Tieren einsetzt. Mit welchen Berufen kann man wohl am meisten bewirken</a:t>
            </a:r>
            <a:r>
              <a:rPr lang="de-DE" b="1" dirty="0" smtClean="0"/>
              <a:t>?</a:t>
            </a:r>
          </a:p>
          <a:p>
            <a:endParaRPr lang="de-DE" b="1" dirty="0"/>
          </a:p>
          <a:p>
            <a:r>
              <a:rPr lang="de-DE" dirty="0"/>
              <a:t>A	Gärtner/-in, Ökolandwirt/-in, Tierpfleger/-in im </a:t>
            </a:r>
            <a:r>
              <a:rPr lang="de-DE" dirty="0" smtClean="0"/>
              <a:t>	Naturschutztierpark</a:t>
            </a:r>
            <a:r>
              <a:rPr lang="de-DE" dirty="0"/>
              <a:t>, Baumpfleger/-</a:t>
            </a:r>
            <a:r>
              <a:rPr lang="de-DE" dirty="0" smtClean="0"/>
              <a:t>in</a:t>
            </a:r>
          </a:p>
          <a:p>
            <a:endParaRPr lang="de-DE" dirty="0"/>
          </a:p>
          <a:p>
            <a:r>
              <a:rPr lang="de-DE" dirty="0"/>
              <a:t>B	Polizist/-in, Soldat/-in, Zugbegleiter/-</a:t>
            </a:r>
            <a:r>
              <a:rPr lang="de-DE" dirty="0" smtClean="0"/>
              <a:t>in</a:t>
            </a:r>
          </a:p>
          <a:p>
            <a:endParaRPr lang="de-DE" dirty="0"/>
          </a:p>
          <a:p>
            <a:r>
              <a:rPr lang="de-DE" dirty="0"/>
              <a:t>C	Lagerist/-in, Verkäufer/-in, Krankenpfleger/-in</a:t>
            </a:r>
          </a:p>
          <a:p>
            <a:pPr marL="0" indent="0" algn="l" defTabSz="914400">
              <a:spcBef>
                <a:spcPts val="1000"/>
              </a:spcBef>
              <a:buNone/>
            </a:pP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50</a:t>
            </a:r>
            <a:endParaRPr lang="en-US" dirty="0"/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>
          <a:xfrm>
            <a:off x="1025102" y="5892186"/>
            <a:ext cx="7969542" cy="781394"/>
          </a:xfrm>
        </p:spPr>
        <p:txBody>
          <a:bodyPr>
            <a:normAutofit fontScale="90000"/>
          </a:bodyPr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WAS</a:t>
            </a:r>
            <a:r>
              <a:rPr lang="de-DE" sz="2400" b="1" dirty="0">
                <a:latin typeface="Franklin Gothic Heavy" panose="020B0903020102020204" pitchFamily="34" charset="0"/>
              </a:rPr>
              <a:t> </a:t>
            </a:r>
            <a:r>
              <a:rPr lang="de-DE" sz="4900" b="1" dirty="0">
                <a:latin typeface="Franklin Gothic Heavy" panose="020B0903020102020204" pitchFamily="34" charset="0"/>
              </a:rPr>
              <a:t>KANN ICH SELBER TUN?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7574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31909" y="1233541"/>
            <a:ext cx="9208623" cy="1186705"/>
          </a:xfrm>
        </p:spPr>
        <p:txBody>
          <a:bodyPr/>
          <a:lstStyle/>
          <a:p>
            <a:r>
              <a:rPr lang="de-DE" sz="2800" dirty="0"/>
              <a:t>A	Gärtner/-in, Ökolandwirt/-in, Tierpfleger/-in im 	Naturschutztierpark, Baumpfleger/-</a:t>
            </a:r>
            <a:r>
              <a:rPr lang="de-DE" sz="2800" dirty="0" smtClean="0"/>
              <a:t>in</a:t>
            </a:r>
            <a:endParaRPr lang="de-DE" sz="2800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50</a:t>
            </a:r>
            <a:endParaRPr lang="en-US" dirty="0"/>
          </a:p>
        </p:txBody>
      </p:sp>
      <p:sp>
        <p:nvSpPr>
          <p:cNvPr id="10" name="Titel 3"/>
          <p:cNvSpPr>
            <a:spLocks noGrp="1"/>
          </p:cNvSpPr>
          <p:nvPr>
            <p:ph type="title"/>
          </p:nvPr>
        </p:nvSpPr>
        <p:spPr>
          <a:xfrm>
            <a:off x="1025102" y="5892186"/>
            <a:ext cx="7969542" cy="781394"/>
          </a:xfrm>
        </p:spPr>
        <p:txBody>
          <a:bodyPr>
            <a:normAutofit fontScale="90000"/>
          </a:bodyPr>
          <a:lstStyle/>
          <a:p>
            <a:r>
              <a:rPr lang="de-DE" sz="4900" b="1" dirty="0">
                <a:latin typeface="Franklin Gothic Heavy" panose="020B0903020102020204" pitchFamily="34" charset="0"/>
              </a:rPr>
              <a:t>WAS</a:t>
            </a:r>
            <a:r>
              <a:rPr lang="de-DE" sz="2400" b="1" dirty="0">
                <a:latin typeface="Franklin Gothic Heavy" panose="020B0903020102020204" pitchFamily="34" charset="0"/>
              </a:rPr>
              <a:t> </a:t>
            </a:r>
            <a:r>
              <a:rPr lang="de-DE" sz="4900" b="1" dirty="0">
                <a:latin typeface="Franklin Gothic Heavy" panose="020B0903020102020204" pitchFamily="34" charset="0"/>
              </a:rPr>
              <a:t>KANN ICH SELBER TUN?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901" y="2420245"/>
            <a:ext cx="4535732" cy="302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4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1878255" y="0"/>
            <a:ext cx="8885530" cy="2001892"/>
          </a:xfrm>
        </p:spPr>
        <p:txBody>
          <a:bodyPr/>
          <a:lstStyle/>
          <a:p>
            <a:r>
              <a:rPr lang="de-DE" sz="2800" dirty="0" smtClean="0"/>
              <a:t>Bonusfrage: Welches Tier ist das Symbol des WWF (World </a:t>
            </a:r>
            <a:r>
              <a:rPr lang="de-DE" sz="2800" dirty="0" err="1" smtClean="0"/>
              <a:t>Wildlife</a:t>
            </a:r>
            <a:r>
              <a:rPr lang="de-DE" sz="2800" dirty="0" smtClean="0"/>
              <a:t> </a:t>
            </a:r>
            <a:r>
              <a:rPr lang="de-DE" sz="2800" dirty="0" err="1" smtClean="0"/>
              <a:t>Found</a:t>
            </a:r>
            <a:r>
              <a:rPr lang="de-DE" sz="2800" dirty="0" smtClean="0"/>
              <a:t>)? </a:t>
            </a:r>
            <a:endParaRPr lang="de-DE" sz="280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5</a:t>
            </a:r>
            <a:r>
              <a:rPr lang="de-DE" dirty="0" smtClean="0"/>
              <a:t>0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Bonusfrage</a:t>
            </a:r>
            <a:endParaRPr lang="de-DE" dirty="0"/>
          </a:p>
        </p:txBody>
      </p:sp>
      <p:sp>
        <p:nvSpPr>
          <p:cNvPr id="15" name="Interaktive Schaltfläche: Zurück oder Vorherige(r) 14">
            <a:hlinkClick r:id="rId2" action="ppaction://hlinksldjump" highlightClick="1"/>
          </p:cNvPr>
          <p:cNvSpPr/>
          <p:nvPr/>
        </p:nvSpPr>
        <p:spPr>
          <a:xfrm>
            <a:off x="243840" y="5803392"/>
            <a:ext cx="829056" cy="1054608"/>
          </a:xfrm>
          <a:prstGeom prst="actionButtonBackPrevious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de-DE" sz="2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255" y="2654739"/>
            <a:ext cx="2422812" cy="159233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267" y="2642114"/>
            <a:ext cx="2853266" cy="160496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582" y="2642114"/>
            <a:ext cx="3206510" cy="160496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1841679" y="484069"/>
            <a:ext cx="8885530" cy="2001892"/>
          </a:xfrm>
        </p:spPr>
        <p:txBody>
          <a:bodyPr/>
          <a:lstStyle/>
          <a:p>
            <a:r>
              <a:rPr lang="de-DE" dirty="0" smtClean="0"/>
              <a:t>Bonusfrage: Was ist hier zu sehen? (50 Punkte)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50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Bonusfrage</a:t>
            </a:r>
            <a:endParaRPr lang="de-DE" dirty="0"/>
          </a:p>
        </p:txBody>
      </p:sp>
      <p:sp>
        <p:nvSpPr>
          <p:cNvPr id="9" name="Interaktive Schaltfläche: Zurück oder Vorherige(r) 8">
            <a:hlinkClick r:id="rId2" action="ppaction://hlinksldjump" highlightClick="1"/>
          </p:cNvPr>
          <p:cNvSpPr/>
          <p:nvPr/>
        </p:nvSpPr>
        <p:spPr>
          <a:xfrm>
            <a:off x="219456" y="5900928"/>
            <a:ext cx="731520" cy="804672"/>
          </a:xfrm>
          <a:prstGeom prst="actionButtonBackPrevious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de-DE" sz="2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" name="Grafik 11" descr="bienen-bienenstock-bienensterben-varroa-bienenbrut-waben-eier-100~_v-img__16__9__xl_-d31c35f8186ebeb80b0cd843a7c267a0e0c81647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04692" y="2057018"/>
            <a:ext cx="5480812" cy="30758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841678" y="1873957"/>
            <a:ext cx="9194495" cy="2001892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de-DE" b="1" dirty="0"/>
              <a:t>Warum ist biologische Vielfalt für das Überleben der Menschen auf unserem Planeten wichtig?</a:t>
            </a:r>
            <a:endParaRPr lang="de-DE" dirty="0"/>
          </a:p>
          <a:p>
            <a:r>
              <a:rPr lang="de-DE" dirty="0" smtClean="0"/>
              <a:t> </a:t>
            </a:r>
          </a:p>
          <a:p>
            <a:r>
              <a:rPr lang="de-DE" sz="2800" dirty="0"/>
              <a:t>A	Sie sichert uns schöne Blumen, niedliche </a:t>
            </a:r>
            <a:r>
              <a:rPr lang="de-DE" sz="2800" dirty="0" smtClean="0"/>
              <a:t>Haustiere </a:t>
            </a:r>
            <a:r>
              <a:rPr lang="de-DE" sz="2800" dirty="0"/>
              <a:t>und </a:t>
            </a:r>
            <a:r>
              <a:rPr lang="de-DE" sz="2800" dirty="0" smtClean="0"/>
              <a:t>	nette </a:t>
            </a:r>
            <a:r>
              <a:rPr lang="de-DE" sz="2800" dirty="0"/>
              <a:t>Waldspaziergänge am </a:t>
            </a:r>
            <a:r>
              <a:rPr lang="de-DE" sz="2800" dirty="0" smtClean="0"/>
              <a:t>Wochenende</a:t>
            </a:r>
            <a:r>
              <a:rPr lang="de-DE" sz="2800" dirty="0"/>
              <a:t>.	</a:t>
            </a:r>
            <a:r>
              <a:rPr lang="de-DE" sz="2800" dirty="0" smtClean="0"/>
              <a:t/>
            </a:r>
            <a:br>
              <a:rPr lang="de-DE" sz="2800" dirty="0" smtClean="0"/>
            </a:br>
            <a:endParaRPr lang="de-DE" sz="2800" dirty="0"/>
          </a:p>
          <a:p>
            <a:r>
              <a:rPr lang="de-DE" sz="2800" dirty="0"/>
              <a:t>B	Sie sichert uns Nahrung, Medizin, fruchtbaren Boden, </a:t>
            </a:r>
            <a:r>
              <a:rPr lang="de-DE" sz="2800" dirty="0" smtClean="0"/>
              <a:t>	sauberes </a:t>
            </a:r>
            <a:r>
              <a:rPr lang="de-DE" sz="2800" dirty="0"/>
              <a:t>Wasser und saubere Luft. </a:t>
            </a:r>
            <a:r>
              <a:rPr lang="de-DE" sz="2800" dirty="0" smtClean="0"/>
              <a:t/>
            </a:r>
            <a:br>
              <a:rPr lang="de-DE" sz="2800" dirty="0" smtClean="0"/>
            </a:br>
            <a:endParaRPr lang="de-DE" sz="2800" dirty="0"/>
          </a:p>
          <a:p>
            <a:r>
              <a:rPr lang="de-DE" sz="2800" dirty="0"/>
              <a:t>C	Sie ist eigentlich nicht so wichtig für uns Menschen. Wir </a:t>
            </a:r>
            <a:r>
              <a:rPr lang="de-DE" sz="2800" dirty="0" smtClean="0"/>
              <a:t>	sind </a:t>
            </a:r>
            <a:r>
              <a:rPr lang="de-DE" sz="2800" dirty="0"/>
              <a:t>ja nicht vom Aussterben bedroht.</a:t>
            </a:r>
            <a:endParaRPr lang="en-US" sz="2800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20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Franklin Gothic Heavy" panose="020B0903020102020204" pitchFamily="34" charset="0"/>
              </a:rPr>
              <a:t>ALLGEMEINES</a:t>
            </a:r>
            <a:endParaRPr lang="de-DE" sz="2400" b="0" i="0" dirty="0">
              <a:solidFill>
                <a:schemeClr val="tx1">
                  <a:alpha val="63000"/>
                </a:schemeClr>
              </a:solidFill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5839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2195247" y="1959301"/>
            <a:ext cx="8885530" cy="2001892"/>
          </a:xfrm>
        </p:spPr>
        <p:txBody>
          <a:bodyPr/>
          <a:lstStyle/>
          <a:p>
            <a:r>
              <a:rPr lang="de-DE" dirty="0" smtClean="0"/>
              <a:t>Bonusfrage: </a:t>
            </a:r>
            <a:r>
              <a:rPr lang="de-DE" sz="2800" b="1" dirty="0" err="1" smtClean="0"/>
              <a:t>Wieviele</a:t>
            </a:r>
            <a:r>
              <a:rPr lang="de-DE" sz="2800" b="1" dirty="0" smtClean="0"/>
              <a:t> Tafeln Schokolade isst der Deutsche </a:t>
            </a:r>
            <a:r>
              <a:rPr lang="de-DE" sz="2800" b="1" dirty="0" err="1" smtClean="0"/>
              <a:t>durschnittlich</a:t>
            </a:r>
            <a:r>
              <a:rPr lang="de-DE" sz="2800" b="1" dirty="0" smtClean="0"/>
              <a:t> in einem Jahr?</a:t>
            </a:r>
          </a:p>
          <a:p>
            <a:endParaRPr lang="de-DE" sz="2800" b="1" dirty="0" smtClean="0"/>
          </a:p>
          <a:p>
            <a:r>
              <a:rPr lang="de-DE" sz="2800" dirty="0" smtClean="0"/>
              <a:t>[A] 53</a:t>
            </a:r>
          </a:p>
          <a:p>
            <a:endParaRPr lang="de-DE" sz="2800" dirty="0" smtClean="0"/>
          </a:p>
          <a:p>
            <a:r>
              <a:rPr lang="de-DE" sz="2800" dirty="0" smtClean="0"/>
              <a:t>[B] 116</a:t>
            </a:r>
          </a:p>
          <a:p>
            <a:endParaRPr lang="de-DE" sz="2800" dirty="0" smtClean="0"/>
          </a:p>
          <a:p>
            <a:r>
              <a:rPr lang="de-DE" sz="2800" dirty="0" smtClean="0"/>
              <a:t>[C] 38</a:t>
            </a:r>
          </a:p>
          <a:p>
            <a:endParaRPr lang="de-DE" sz="2800" dirty="0" smtClean="0"/>
          </a:p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50 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Bonusfrage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1939215" y="569413"/>
            <a:ext cx="8885530" cy="2001892"/>
          </a:xfrm>
        </p:spPr>
        <p:txBody>
          <a:bodyPr/>
          <a:lstStyle/>
          <a:p>
            <a:r>
              <a:rPr lang="de-DE" dirty="0" smtClean="0"/>
              <a:t>Antwort: [B] 116! 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50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Bonusfrage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3739219" y="4612725"/>
            <a:ext cx="470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Das entspricht rund 64.000 Kalorien!</a:t>
            </a:r>
          </a:p>
        </p:txBody>
      </p:sp>
      <p:sp>
        <p:nvSpPr>
          <p:cNvPr id="10" name="Interaktive Schaltfläche: Zurück oder Vorherige(r) 9">
            <a:hlinkClick r:id="rId2" action="ppaction://hlinksldjump" highlightClick="1"/>
          </p:cNvPr>
          <p:cNvSpPr/>
          <p:nvPr/>
        </p:nvSpPr>
        <p:spPr>
          <a:xfrm>
            <a:off x="182880" y="5821680"/>
            <a:ext cx="841248" cy="865632"/>
          </a:xfrm>
          <a:prstGeom prst="actionButtonBackPrevious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de-DE" sz="2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82" y="793305"/>
            <a:ext cx="3637706" cy="3556000"/>
          </a:xfrm>
          <a:prstGeom prst="rect">
            <a:avLst/>
          </a:prstGeom>
        </p:spPr>
      </p:pic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2000175" y="1837381"/>
            <a:ext cx="8885530" cy="2001892"/>
          </a:xfrm>
        </p:spPr>
        <p:txBody>
          <a:bodyPr/>
          <a:lstStyle/>
          <a:p>
            <a:r>
              <a:rPr lang="de-DE" sz="2800" dirty="0" smtClean="0"/>
              <a:t>Bonusfrage: </a:t>
            </a:r>
            <a:r>
              <a:rPr lang="de-DE" sz="2800" b="1" dirty="0" smtClean="0"/>
              <a:t>Wie heiß ist die Sonne?</a:t>
            </a:r>
          </a:p>
          <a:p>
            <a:endParaRPr lang="de-DE" sz="2800" b="1" dirty="0" smtClean="0"/>
          </a:p>
          <a:p>
            <a:r>
              <a:rPr lang="it-IT" sz="2800" dirty="0" smtClean="0"/>
              <a:t>[A] </a:t>
            </a:r>
            <a:r>
              <a:rPr lang="de-DE" sz="2800" dirty="0" smtClean="0"/>
              <a:t>8400 Grad Celsius</a:t>
            </a:r>
          </a:p>
          <a:p>
            <a:endParaRPr lang="it-IT" sz="2800" dirty="0" smtClean="0"/>
          </a:p>
          <a:p>
            <a:r>
              <a:rPr lang="it-IT" sz="2800" dirty="0" smtClean="0"/>
              <a:t>[B] </a:t>
            </a:r>
            <a:r>
              <a:rPr lang="de-DE" sz="2800" dirty="0" smtClean="0"/>
              <a:t>3700 Grad Celsius</a:t>
            </a:r>
          </a:p>
          <a:p>
            <a:endParaRPr lang="it-IT" sz="2800" dirty="0" smtClean="0"/>
          </a:p>
          <a:p>
            <a:r>
              <a:rPr lang="it-IT" sz="2800" dirty="0" smtClean="0"/>
              <a:t>[C] </a:t>
            </a:r>
            <a:r>
              <a:rPr lang="de-DE" sz="2800" dirty="0" smtClean="0"/>
              <a:t>5600 Grad Celsius</a:t>
            </a:r>
          </a:p>
          <a:p>
            <a:endParaRPr lang="de-DE" sz="2800" dirty="0" smtClean="0"/>
          </a:p>
          <a:p>
            <a:endParaRPr lang="de-DE" sz="2800" dirty="0" smtClean="0"/>
          </a:p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50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Bonusfrage</a:t>
            </a:r>
            <a:endParaRPr lang="de-DE" dirty="0"/>
          </a:p>
        </p:txBody>
      </p:sp>
    </p:spTree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1792911" y="-402336"/>
            <a:ext cx="8885530" cy="2001892"/>
          </a:xfrm>
        </p:spPr>
        <p:txBody>
          <a:bodyPr/>
          <a:lstStyle/>
          <a:p>
            <a:r>
              <a:rPr lang="de-DE" dirty="0" smtClean="0"/>
              <a:t>Antwort: [C] 5600 Grad Celsius!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50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Bonusfrage</a:t>
            </a:r>
            <a:endParaRPr lang="de-DE" dirty="0"/>
          </a:p>
        </p:txBody>
      </p:sp>
      <p:sp>
        <p:nvSpPr>
          <p:cNvPr id="13" name="Interaktive Schaltfläche: Zurück oder Vorherige(r) 12">
            <a:hlinkClick r:id="rId2" action="ppaction://hlinksldjump" highlightClick="1"/>
          </p:cNvPr>
          <p:cNvSpPr/>
          <p:nvPr/>
        </p:nvSpPr>
        <p:spPr>
          <a:xfrm>
            <a:off x="182880" y="5821680"/>
            <a:ext cx="841248" cy="865632"/>
          </a:xfrm>
          <a:prstGeom prst="actionButtonBackPrevious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de-DE" sz="2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76" y="1286933"/>
            <a:ext cx="4137800" cy="3911600"/>
          </a:xfrm>
          <a:prstGeom prst="rect">
            <a:avLst/>
          </a:prstGeom>
        </p:spPr>
      </p:pic>
    </p:spTree>
  </p:cSld>
  <p:clrMapOvr>
    <a:masterClrMapping/>
  </p:clrMapOvr>
  <p:transition spd="slow" advClick="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Bonusfrage: Wieviel Müll erzeugt </a:t>
            </a:r>
            <a:r>
              <a:rPr lang="de-DE" dirty="0" err="1" smtClean="0"/>
              <a:t>durschnittlich</a:t>
            </a:r>
            <a:r>
              <a:rPr lang="de-DE" dirty="0" smtClean="0"/>
              <a:t> jeder Deutsche pro Jahr?</a:t>
            </a:r>
          </a:p>
          <a:p>
            <a:endParaRPr lang="de-DE" dirty="0" smtClean="0"/>
          </a:p>
          <a:p>
            <a:r>
              <a:rPr lang="de-DE" dirty="0" smtClean="0"/>
              <a:t>[A] 120 kg</a:t>
            </a:r>
          </a:p>
          <a:p>
            <a:endParaRPr lang="de-DE" dirty="0" smtClean="0"/>
          </a:p>
          <a:p>
            <a:r>
              <a:rPr lang="de-DE" dirty="0" smtClean="0"/>
              <a:t>[B] 611 kg</a:t>
            </a:r>
          </a:p>
          <a:p>
            <a:endParaRPr lang="de-DE" dirty="0" smtClean="0"/>
          </a:p>
          <a:p>
            <a:r>
              <a:rPr lang="de-DE" dirty="0" smtClean="0"/>
              <a:t>[C] 374 kg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50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Bonusfrage</a:t>
            </a:r>
            <a:endParaRPr lang="de-DE" dirty="0"/>
          </a:p>
        </p:txBody>
      </p:sp>
    </p:spTree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1975791" y="374341"/>
            <a:ext cx="8885530" cy="2001892"/>
          </a:xfrm>
        </p:spPr>
        <p:txBody>
          <a:bodyPr/>
          <a:lstStyle/>
          <a:p>
            <a:r>
              <a:rPr lang="de-DE" dirty="0" smtClean="0"/>
              <a:t>Antwort: [B] 611 kg! 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 smtClean="0"/>
              <a:t>50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Bonusfrage</a:t>
            </a:r>
            <a:endParaRPr lang="de-DE" dirty="0"/>
          </a:p>
        </p:txBody>
      </p:sp>
      <p:sp>
        <p:nvSpPr>
          <p:cNvPr id="8" name="Interaktive Schaltfläche: Zurück oder Vorherige(r) 7">
            <a:hlinkClick r:id="rId2" action="ppaction://hlinksldjump" highlightClick="1"/>
          </p:cNvPr>
          <p:cNvSpPr/>
          <p:nvPr/>
        </p:nvSpPr>
        <p:spPr>
          <a:xfrm>
            <a:off x="182880" y="5821680"/>
            <a:ext cx="841248" cy="865632"/>
          </a:xfrm>
          <a:prstGeom prst="actionButtonBackPrevious">
            <a:avLst/>
          </a:prstGeom>
          <a:ln>
            <a:solidFill>
              <a:srgbClr val="7030A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de-DE" sz="2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67" y="1718733"/>
            <a:ext cx="8128000" cy="3810000"/>
          </a:xfrm>
          <a:prstGeom prst="rect">
            <a:avLst/>
          </a:prstGeom>
        </p:spPr>
      </p:pic>
    </p:spTree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193" y="2345610"/>
            <a:ext cx="6036338" cy="3028809"/>
          </a:xfrm>
          <a:prstGeom prst="rect">
            <a:avLst/>
          </a:prstGeom>
        </p:spPr>
      </p:pic>
      <p:sp>
        <p:nvSpPr>
          <p:cNvPr id="5" name="Ovale Legende 4"/>
          <p:cNvSpPr/>
          <p:nvPr/>
        </p:nvSpPr>
        <p:spPr>
          <a:xfrm>
            <a:off x="8466593" y="1439003"/>
            <a:ext cx="3361267" cy="1735666"/>
          </a:xfrm>
          <a:prstGeom prst="wedgeEllipseCallou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790879" y="1013597"/>
            <a:ext cx="9342788" cy="1153056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de-DE" dirty="0"/>
              <a:t>B	Sie sichert uns Nahrung, Medizin, fruchtbaren </a:t>
            </a:r>
            <a:r>
              <a:rPr lang="de-DE" dirty="0" smtClean="0"/>
              <a:t>	Boden</a:t>
            </a:r>
            <a:r>
              <a:rPr lang="de-DE" dirty="0"/>
              <a:t>, </a:t>
            </a:r>
            <a:r>
              <a:rPr lang="de-DE" dirty="0" smtClean="0"/>
              <a:t>sauberes </a:t>
            </a:r>
            <a:r>
              <a:rPr lang="de-DE" dirty="0"/>
              <a:t>Wasser und </a:t>
            </a:r>
            <a:br>
              <a:rPr lang="de-DE" dirty="0"/>
            </a:br>
            <a:r>
              <a:rPr lang="de-DE" dirty="0" smtClean="0"/>
              <a:t>	saubere </a:t>
            </a:r>
            <a:r>
              <a:rPr lang="de-DE" dirty="0"/>
              <a:t>Luft.</a:t>
            </a: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>
          <a:xfrm>
            <a:off x="9126357" y="5788735"/>
            <a:ext cx="2852388" cy="781394"/>
          </a:xfrm>
        </p:spPr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20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900" dirty="0">
                <a:latin typeface="Franklin Gothic Heavy" panose="020B0903020102020204" pitchFamily="34" charset="0"/>
              </a:rPr>
              <a:t>ALLGEMEINES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646865" y="1745446"/>
            <a:ext cx="3000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Medizin</a:t>
            </a:r>
            <a:r>
              <a:rPr lang="de-DE" dirty="0" smtClean="0"/>
              <a:t>?! </a:t>
            </a:r>
            <a:r>
              <a:rPr lang="de-DE" dirty="0"/>
              <a:t>– Ja, denn </a:t>
            </a:r>
            <a:r>
              <a:rPr lang="de-DE" dirty="0" smtClean="0"/>
              <a:t>viele unserer  </a:t>
            </a:r>
            <a:r>
              <a:rPr lang="de-DE" dirty="0"/>
              <a:t>Medikamente werden aus Pflanzen gewonnen.</a:t>
            </a:r>
          </a:p>
        </p:txBody>
      </p:sp>
    </p:spTree>
    <p:extLst>
      <p:ext uri="{BB962C8B-B14F-4D97-AF65-F5344CB8AC3E}">
        <p14:creationId xmlns:p14="http://schemas.microsoft.com/office/powerpoint/2010/main" val="290675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endParaRPr lang="de-DE" b="1" dirty="0" smtClean="0"/>
          </a:p>
          <a:p>
            <a:r>
              <a:rPr lang="de-DE" b="1" dirty="0"/>
              <a:t>Was bedroht die biologische Vielfalt am meisten</a:t>
            </a:r>
            <a:r>
              <a:rPr lang="de-DE" b="1" dirty="0" smtClean="0"/>
              <a:t>?</a:t>
            </a:r>
          </a:p>
          <a:p>
            <a:endParaRPr lang="de-DE" b="1" dirty="0"/>
          </a:p>
          <a:p>
            <a:r>
              <a:rPr lang="de-DE" dirty="0"/>
              <a:t>A	Wölfe, die andere Tiere fressen</a:t>
            </a:r>
            <a:r>
              <a:rPr lang="de-DE" dirty="0" smtClean="0"/>
              <a:t>.</a:t>
            </a:r>
            <a:br>
              <a:rPr lang="de-DE" dirty="0" smtClean="0"/>
            </a:br>
            <a:endParaRPr lang="de-DE" dirty="0"/>
          </a:p>
          <a:p>
            <a:r>
              <a:rPr lang="de-DE" dirty="0"/>
              <a:t>B	Wir Menschen, indem wir die Umwelt </a:t>
            </a:r>
            <a:r>
              <a:rPr lang="de-DE" dirty="0" smtClean="0"/>
              <a:t>	zerstören</a:t>
            </a:r>
            <a:r>
              <a:rPr lang="de-DE" dirty="0"/>
              <a:t>. 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  <a:p>
            <a:r>
              <a:rPr lang="de-DE" dirty="0"/>
              <a:t>C	Zecken, die gefährliche Krankheiten </a:t>
            </a:r>
            <a:r>
              <a:rPr lang="de-DE" dirty="0" smtClean="0"/>
              <a:t>	übertragen.</a:t>
            </a:r>
            <a:endParaRPr 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30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900" dirty="0">
                <a:latin typeface="Franklin Gothic Heavy" panose="020B0903020102020204" pitchFamily="34" charset="0"/>
              </a:rPr>
              <a:t>ALLGEMEINES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1092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1790291" y="627093"/>
            <a:ext cx="9394176" cy="2001892"/>
          </a:xfrm>
        </p:spPr>
        <p:txBody>
          <a:bodyPr/>
          <a:lstStyle/>
          <a:p>
            <a:pPr>
              <a:spcBef>
                <a:spcPts val="1000"/>
              </a:spcBef>
            </a:pPr>
            <a:r>
              <a:rPr lang="de-DE" dirty="0"/>
              <a:t>B	Wir Menschen, indem wir die Umwelt </a:t>
            </a:r>
            <a:r>
              <a:rPr lang="de-DE" dirty="0" smtClean="0"/>
              <a:t>	zerstören</a:t>
            </a:r>
            <a:r>
              <a:rPr lang="de-DE" dirty="0"/>
              <a:t>.</a:t>
            </a:r>
            <a:endParaRPr lang="en-US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0" indent="0" algn="r" defTabSz="914400">
              <a:spcBef>
                <a:spcPts val="1000"/>
              </a:spcBef>
              <a:buNone/>
            </a:pPr>
            <a:r>
              <a:rPr lang="de-DE" sz="4800" b="0" i="0" baseline="0">
                <a:solidFill>
                  <a:schemeClr val="tx1">
                    <a:alpha val="63000"/>
                  </a:schemeClr>
                </a:solidFill>
                <a:latin typeface="Calibri"/>
                <a:ea typeface="+mn-ea"/>
                <a:cs typeface="+mn-cs"/>
              </a:rPr>
              <a:t>30</a:t>
            </a:r>
            <a:endParaRPr lang="en-US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900" dirty="0">
                <a:latin typeface="Franklin Gothic Heavy" panose="020B0903020102020204" pitchFamily="34" charset="0"/>
              </a:rPr>
              <a:t>ALLGEMEINES</a:t>
            </a:r>
            <a:endParaRPr lang="de-DE" sz="4900" b="0" i="0" dirty="0">
              <a:solidFill>
                <a:schemeClr val="tx1">
                  <a:alpha val="63000"/>
                </a:schemeClr>
              </a:solidFill>
              <a:latin typeface="Calibri Ligh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708" y="2199830"/>
            <a:ext cx="7600781" cy="3032570"/>
          </a:xfrm>
          <a:prstGeom prst="rect">
            <a:avLst/>
          </a:prstGeom>
        </p:spPr>
      </p:pic>
      <p:sp>
        <p:nvSpPr>
          <p:cNvPr id="9" name="Ovale Legende 8"/>
          <p:cNvSpPr/>
          <p:nvPr/>
        </p:nvSpPr>
        <p:spPr>
          <a:xfrm>
            <a:off x="8600545" y="1938740"/>
            <a:ext cx="3361267" cy="1735666"/>
          </a:xfrm>
          <a:prstGeom prst="wedgeEllipseCallou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8736976" y="2344908"/>
            <a:ext cx="3000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Durch den Bau von Straßen werden z.B. viele Lebensräume zerstört.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061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efe">
  <a:themeElements>
    <a:clrScheme name="Deimo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ief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ief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Game Board Colorful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FFFFFF"/>
      </a:hlink>
      <a:folHlink>
        <a:srgbClr val="65656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Game Board Colorful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FFFFFF"/>
      </a:hlink>
      <a:folHlink>
        <a:srgbClr val="656565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f105ad54-119a-4495-aa55-0e28b6b4ad2f">english</DirectSourceMarket>
    <AssetId xmlns="f105ad54-119a-4495-aa55-0e28b6b4ad2f">TP104001205</AssetId>
    <TPFriendlyName xmlns="f105ad54-119a-4495-aa55-0e28b6b4ad2f" xsi:nil="true"/>
    <SourceTitle xmlns="f105ad54-119a-4495-aa55-0e28b6b4ad2f" xsi:nil="true"/>
    <TPApplication xmlns="f105ad54-119a-4495-aa55-0e28b6b4ad2f" xsi:nil="true"/>
    <TPLaunchHelpLink xmlns="f105ad54-119a-4495-aa55-0e28b6b4ad2f" xsi:nil="true"/>
    <OpenTemplate xmlns="f105ad54-119a-4495-aa55-0e28b6b4ad2f">true</OpenTemplate>
    <CrawlForDependencies xmlns="f105ad54-119a-4495-aa55-0e28b6b4ad2f">false</CrawlForDependencies>
    <TrustLevel xmlns="f105ad54-119a-4495-aa55-0e28b6b4ad2f">1 Microsoft Managed Content</TrustLevel>
    <FeatureTagsTaxHTField0 xmlns="f105ad54-119a-4495-aa55-0e28b6b4ad2f">
      <Terms xmlns="http://schemas.microsoft.com/office/infopath/2007/PartnerControls"/>
    </FeatureTagsTaxHTField0>
    <PublishStatusLookup xmlns="f105ad54-119a-4495-aa55-0e28b6b4ad2f">
      <Value>607922</Value>
    </PublishStatusLookup>
    <LocLastLocAttemptVersionLookup xmlns="f105ad54-119a-4495-aa55-0e28b6b4ad2f" xsi:nil="true"/>
    <CampaignTagsTaxHTField0 xmlns="f105ad54-119a-4495-aa55-0e28b6b4ad2f">
      <Terms xmlns="http://schemas.microsoft.com/office/infopath/2007/PartnerControls"/>
    </CampaignTagsTaxHTField0>
    <IsSearchable xmlns="f105ad54-119a-4495-aa55-0e28b6b4ad2f">true</IsSearchable>
    <TPNamespace xmlns="f105ad54-119a-4495-aa55-0e28b6b4ad2f" xsi:nil="true"/>
    <TemplateTemplateType xmlns="f105ad54-119a-4495-aa55-0e28b6b4ad2f">PowerPoint Presentation Template</TemplateTemplateType>
    <Markets xmlns="f105ad54-119a-4495-aa55-0e28b6b4ad2f"/>
    <OriginalSourceMarket xmlns="f105ad54-119a-4495-aa55-0e28b6b4ad2f">english</OriginalSourceMarket>
    <TPInstallLocation xmlns="f105ad54-119a-4495-aa55-0e28b6b4ad2f" xsi:nil="true"/>
    <LocMarketGroupTiers2 xmlns="f105ad54-119a-4495-aa55-0e28b6b4ad2f" xsi:nil="true"/>
    <TPAppVersion xmlns="f105ad54-119a-4495-aa55-0e28b6b4ad2f" xsi:nil="true"/>
    <TPCommandLine xmlns="f105ad54-119a-4495-aa55-0e28b6b4ad2f" xsi:nil="true"/>
    <APAuthor xmlns="f105ad54-119a-4495-aa55-0e28b6b4ad2f">
      <UserInfo>
        <DisplayName>System Account</DisplayName>
        <AccountId>1073741823</AccountId>
        <AccountType/>
      </UserInfo>
    </APAuthor>
    <EditorialStatus xmlns="f105ad54-119a-4495-aa55-0e28b6b4ad2f">Complete</EditorialStatus>
    <PublishTargets xmlns="f105ad54-119a-4495-aa55-0e28b6b4ad2f">OfficeOnlineVNext</PublishTargets>
    <TPLaunchHelpLinkType xmlns="f105ad54-119a-4495-aa55-0e28b6b4ad2f">Template</TPLaunchHelpLinkType>
    <ScenarioTagsTaxHTField0 xmlns="f105ad54-119a-4495-aa55-0e28b6b4ad2f">
      <Terms xmlns="http://schemas.microsoft.com/office/infopath/2007/PartnerControls"/>
    </ScenarioTagsTaxHTField0>
    <OriginalRelease xmlns="f105ad54-119a-4495-aa55-0e28b6b4ad2f">15</OriginalRelease>
    <AssetStart xmlns="f105ad54-119a-4495-aa55-0e28b6b4ad2f">2013-01-21T09:35:00+00:00</AssetStart>
    <LocalizationTagsTaxHTField0 xmlns="f105ad54-119a-4495-aa55-0e28b6b4ad2f">
      <Terms xmlns="http://schemas.microsoft.com/office/infopath/2007/PartnerControls"/>
    </LocalizationTagsTaxHTField0>
    <TPClientViewer xmlns="f105ad54-119a-4495-aa55-0e28b6b4ad2f" xsi:nil="true"/>
    <CSXHash xmlns="f105ad54-119a-4495-aa55-0e28b6b4ad2f" xsi:nil="true"/>
    <IsDeleted xmlns="f105ad54-119a-4495-aa55-0e28b6b4ad2f">false</IsDeleted>
    <ShowIn xmlns="f105ad54-119a-4495-aa55-0e28b6b4ad2f">Show everywhere</ShowIn>
    <UANotes xmlns="f105ad54-119a-4495-aa55-0e28b6b4ad2f" xsi:nil="true"/>
    <TemplateStatus xmlns="f105ad54-119a-4495-aa55-0e28b6b4ad2f">Complete</TemplateStatus>
    <Downloads xmlns="f105ad54-119a-4495-aa55-0e28b6b4ad2f">0</Downloads>
    <InternalTagsTaxHTField0 xmlns="f105ad54-119a-4495-aa55-0e28b6b4ad2f">
      <Terms xmlns="http://schemas.microsoft.com/office/infopath/2007/PartnerControls"/>
    </InternalTagsTaxHTField0>
    <TPExecutable xmlns="f105ad54-119a-4495-aa55-0e28b6b4ad2f" xsi:nil="true"/>
    <AssetType xmlns="f105ad54-119a-4495-aa55-0e28b6b4ad2f">TP</AssetType>
    <Milestone xmlns="f105ad54-119a-4495-aa55-0e28b6b4ad2f" xsi:nil="true"/>
    <OriginAsset xmlns="f105ad54-119a-4495-aa55-0e28b6b4ad2f" xsi:nil="true"/>
    <TPComponent xmlns="f105ad54-119a-4495-aa55-0e28b6b4ad2f" xsi:nil="true"/>
    <ApprovalStatus xmlns="f105ad54-119a-4495-aa55-0e28b6b4ad2f">InProgress</ApprovalStatus>
    <EditorialTags xmlns="f105ad54-119a-4495-aa55-0e28b6b4ad2f" xsi:nil="true"/>
    <LastModifiedDateTime xmlns="f105ad54-119a-4495-aa55-0e28b6b4ad2f" xsi:nil="true"/>
    <UACurrentWords xmlns="f105ad54-119a-4495-aa55-0e28b6b4ad2f" xsi:nil="true"/>
    <DSATActionTaken xmlns="f105ad54-119a-4495-aa55-0e28b6b4ad2f" xsi:nil="true"/>
    <NumericId xmlns="f105ad54-119a-4495-aa55-0e28b6b4ad2f" xsi:nil="true"/>
    <OutputCachingOn xmlns="f105ad54-119a-4495-aa55-0e28b6b4ad2f">false</OutputCachingOn>
    <ParentAssetId xmlns="f105ad54-119a-4495-aa55-0e28b6b4ad2f" xsi:nil="true"/>
    <SubmitterId xmlns="f105ad54-119a-4495-aa55-0e28b6b4ad2f" xsi:nil="true"/>
    <MarketSpecific xmlns="f105ad54-119a-4495-aa55-0e28b6b4ad2f">false</MarketSpecific>
    <LocManualTestRequired xmlns="f105ad54-119a-4495-aa55-0e28b6b4ad2f">false</LocManualTestRequired>
    <Providers xmlns="f105ad54-119a-4495-aa55-0e28b6b4ad2f" xsi:nil="true"/>
    <VoteCount xmlns="f105ad54-119a-4495-aa55-0e28b6b4ad2f" xsi:nil="true"/>
    <ContentItem xmlns="f105ad54-119a-4495-aa55-0e28b6b4ad2f" xsi:nil="true"/>
    <AssetExpire xmlns="f105ad54-119a-4495-aa55-0e28b6b4ad2f">2029-01-01T00:00:00+00:00</AssetExpire>
    <IntlLangReview xmlns="f105ad54-119a-4495-aa55-0e28b6b4ad2f">false</IntlLangReview>
    <MachineTranslated xmlns="f105ad54-119a-4495-aa55-0e28b6b4ad2f">false</MachineTranslated>
    <PlannedPubDate xmlns="f105ad54-119a-4495-aa55-0e28b6b4ad2f" xsi:nil="true"/>
    <AverageRating xmlns="f105ad54-119a-4495-aa55-0e28b6b4ad2f" xsi:nil="true"/>
    <CSXUpdate xmlns="f105ad54-119a-4495-aa55-0e28b6b4ad2f">false</CSXUpdate>
    <APDescription xmlns="f105ad54-119a-4495-aa55-0e28b6b4ad2f" xsi:nil="true"/>
    <Provider xmlns="f105ad54-119a-4495-aa55-0e28b6b4ad2f" xsi:nil="true"/>
    <TaxCatchAll xmlns="f105ad54-119a-4495-aa55-0e28b6b4ad2f"/>
    <BugNumber xmlns="f105ad54-119a-4495-aa55-0e28b6b4ad2f" xsi:nil="true"/>
    <LegacyData xmlns="f105ad54-119a-4495-aa55-0e28b6b4ad2f" xsi:nil="true"/>
    <LocComments xmlns="f105ad54-119a-4495-aa55-0e28b6b4ad2f" xsi:nil="true"/>
    <IntlLangReviewDate xmlns="f105ad54-119a-4495-aa55-0e28b6b4ad2f" xsi:nil="true"/>
    <ClipArtFilename xmlns="f105ad54-119a-4495-aa55-0e28b6b4ad2f" xsi:nil="true"/>
    <ApprovalLog xmlns="f105ad54-119a-4495-aa55-0e28b6b4ad2f" xsi:nil="true"/>
    <BlockPublish xmlns="f105ad54-119a-4495-aa55-0e28b6b4ad2f">false</BlockPublish>
    <LastHandOff xmlns="f105ad54-119a-4495-aa55-0e28b6b4ad2f" xsi:nil="true"/>
    <TimesCloned xmlns="f105ad54-119a-4495-aa55-0e28b6b4ad2f" xsi:nil="true"/>
    <Component xmlns="c7af2036-029c-470e-8042-297c68a41472" xsi:nil="true"/>
    <CSXSubmissionMarket xmlns="f105ad54-119a-4495-aa55-0e28b6b4ad2f" xsi:nil="true"/>
    <HandoffToMSDN xmlns="f105ad54-119a-4495-aa55-0e28b6b4ad2f" xsi:nil="true"/>
    <ThumbnailAssetId xmlns="f105ad54-119a-4495-aa55-0e28b6b4ad2f" xsi:nil="true"/>
    <UALocRecommendation xmlns="f105ad54-119a-4495-aa55-0e28b6b4ad2f">Localize</UALocRecommendation>
    <OOCacheId xmlns="f105ad54-119a-4495-aa55-0e28b6b4ad2f" xsi:nil="true"/>
    <Description0 xmlns="c7af2036-029c-470e-8042-297c68a41472" xsi:nil="true"/>
    <IntlLangReviewer xmlns="f105ad54-119a-4495-aa55-0e28b6b4ad2f" xsi:nil="true"/>
    <IntlLocPriority xmlns="f105ad54-119a-4495-aa55-0e28b6b4ad2f" xsi:nil="true"/>
    <CSXSubmissionDate xmlns="f105ad54-119a-4495-aa55-0e28b6b4ad2f" xsi:nil="true"/>
    <FriendlyTitle xmlns="f105ad54-119a-4495-aa55-0e28b6b4ad2f" xsi:nil="true"/>
    <LocRecommendedHandoff xmlns="f105ad54-119a-4495-aa55-0e28b6b4ad2f" xsi:nil="true"/>
    <BusinessGroup xmlns="f105ad54-119a-4495-aa55-0e28b6b4ad2f" xsi:nil="true"/>
    <RecommendationsModifier xmlns="f105ad54-119a-4495-aa55-0e28b6b4ad2f" xsi:nil="true"/>
    <AcquiredFrom xmlns="f105ad54-119a-4495-aa55-0e28b6b4ad2f">Internal MS</AcquiredFrom>
    <ArtSampleDocs xmlns="f105ad54-119a-4495-aa55-0e28b6b4ad2f" xsi:nil="true"/>
    <UALocComments xmlns="f105ad54-119a-4495-aa55-0e28b6b4ad2f" xsi:nil="true"/>
    <APEditor xmlns="f105ad54-119a-4495-aa55-0e28b6b4ad2f">
      <UserInfo>
        <DisplayName/>
        <AccountId xsi:nil="true"/>
        <AccountType/>
      </UserInfo>
    </APEditor>
    <PrimaryImageGen xmlns="f105ad54-119a-4495-aa55-0e28b6b4ad2f">false</PrimaryImageGen>
    <Manager xmlns="f105ad54-119a-4495-aa55-0e28b6b4ad2f" xsi:nil="true"/>
    <PolicheckWords xmlns="f105ad54-119a-4495-aa55-0e28b6b4ad2f" xsi:nil="true"/>
    <UAProjectedTotalWords xmlns="f105ad54-119a-4495-aa55-0e28b6b4ad2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37696D9D1D95EC45A9440548E782419D04008C4669C20C93454ABB50E332FADBDDBE" ma:contentTypeVersion="55" ma:contentTypeDescription="Create a new document." ma:contentTypeScope="" ma:versionID="0862fa1d3c98dca9116b8c2bbf050b2c">
  <xsd:schema xmlns:xsd="http://www.w3.org/2001/XMLSchema" xmlns:xs="http://www.w3.org/2001/XMLSchema" xmlns:p="http://schemas.microsoft.com/office/2006/metadata/properties" xmlns:ns2="f105ad54-119a-4495-aa55-0e28b6b4ad2f" xmlns:ns3="c7af2036-029c-470e-8042-297c68a41472" targetNamespace="http://schemas.microsoft.com/office/2006/metadata/properties" ma:root="true" ma:fieldsID="efcf89ea05a71204977c7c6a0a118372" ns2:_="" ns3:_="">
    <xsd:import namespace="f105ad54-119a-4495-aa55-0e28b6b4ad2f"/>
    <xsd:import namespace="c7af2036-029c-470e-8042-297c68a41472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05ad54-119a-4495-aa55-0e28b6b4ad2f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fcc66ca1-c804-4edc-95c8-efd5040409e2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77ED1C39-458B-43CB-92CF-2BB5034D6716}" ma:internalName="CSXSubmissionMarket" ma:readOnly="false" ma:showField="MarketName" ma:web="f105ad54-119a-4495-aa55-0e28b6b4ad2f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6cd481e8-ffbe-48c6-a0d2-a06a66f62d0e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48E76E2C-5BED-4E0E-9D91-D053B66F5ED2}" ma:internalName="InProjectListLookup" ma:readOnly="true" ma:showField="InProjectList" ma:web="f105ad54-119a-4495-aa55-0e28b6b4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49953ee0-cdd8-4a42-ac76-36ba2a8fee2f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48E76E2C-5BED-4E0E-9D91-D053B66F5ED2}" ma:internalName="LastCompleteVersionLookup" ma:readOnly="true" ma:showField="LastCompleteVersion" ma:web="f105ad54-119a-4495-aa55-0e28b6b4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48E76E2C-5BED-4E0E-9D91-D053B66F5ED2}" ma:internalName="LastPreviewErrorLookup" ma:readOnly="true" ma:showField="LastPreviewError" ma:web="f105ad54-119a-4495-aa55-0e28b6b4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48E76E2C-5BED-4E0E-9D91-D053B66F5ED2}" ma:internalName="LastPreviewResultLookup" ma:readOnly="true" ma:showField="LastPreviewResult" ma:web="f105ad54-119a-4495-aa55-0e28b6b4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48E76E2C-5BED-4E0E-9D91-D053B66F5ED2}" ma:internalName="LastPreviewAttemptDateLookup" ma:readOnly="true" ma:showField="LastPreviewAttemptDate" ma:web="f105ad54-119a-4495-aa55-0e28b6b4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48E76E2C-5BED-4E0E-9D91-D053B66F5ED2}" ma:internalName="LastPreviewedByLookup" ma:readOnly="true" ma:showField="LastPreviewedBy" ma:web="f105ad54-119a-4495-aa55-0e28b6b4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48E76E2C-5BED-4E0E-9D91-D053B66F5ED2}" ma:internalName="LastPreviewTimeLookup" ma:readOnly="true" ma:showField="LastPreviewTime" ma:web="f105ad54-119a-4495-aa55-0e28b6b4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48E76E2C-5BED-4E0E-9D91-D053B66F5ED2}" ma:internalName="LastPreviewVersionLookup" ma:readOnly="true" ma:showField="LastPreviewVersion" ma:web="f105ad54-119a-4495-aa55-0e28b6b4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48E76E2C-5BED-4E0E-9D91-D053B66F5ED2}" ma:internalName="LastPublishErrorLookup" ma:readOnly="true" ma:showField="LastPublishError" ma:web="f105ad54-119a-4495-aa55-0e28b6b4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48E76E2C-5BED-4E0E-9D91-D053B66F5ED2}" ma:internalName="LastPublishResultLookup" ma:readOnly="true" ma:showField="LastPublishResult" ma:web="f105ad54-119a-4495-aa55-0e28b6b4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48E76E2C-5BED-4E0E-9D91-D053B66F5ED2}" ma:internalName="LastPublishAttemptDateLookup" ma:readOnly="true" ma:showField="LastPublishAttemptDate" ma:web="f105ad54-119a-4495-aa55-0e28b6b4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48E76E2C-5BED-4E0E-9D91-D053B66F5ED2}" ma:internalName="LastPublishedByLookup" ma:readOnly="true" ma:showField="LastPublishedBy" ma:web="f105ad54-119a-4495-aa55-0e28b6b4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48E76E2C-5BED-4E0E-9D91-D053B66F5ED2}" ma:internalName="LastPublishTimeLookup" ma:readOnly="true" ma:showField="LastPublishTime" ma:web="f105ad54-119a-4495-aa55-0e28b6b4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48E76E2C-5BED-4E0E-9D91-D053B66F5ED2}" ma:internalName="LastPublishVersionLookup" ma:readOnly="true" ma:showField="LastPublishVersion" ma:web="f105ad54-119a-4495-aa55-0e28b6b4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F611A6F9-FC3A-482F-805C-5B55AA6502C0}" ma:internalName="LocLastLocAttemptVersionLookup" ma:readOnly="false" ma:showField="LastLocAttemptVersion" ma:web="f105ad54-119a-4495-aa55-0e28b6b4ad2f">
      <xsd:simpleType>
        <xsd:restriction base="dms:Lookup"/>
      </xsd:simpleType>
    </xsd:element>
    <xsd:element name="LocLastLocAttemptVersionTypeLookup" ma:index="72" nillable="true" ma:displayName="Loc Last Loc Attempt Version Type" ma:default="" ma:list="{F611A6F9-FC3A-482F-805C-5B55AA6502C0}" ma:internalName="LocLastLocAttemptVersionTypeLookup" ma:readOnly="true" ma:showField="LastLocAttemptVersionType" ma:web="f105ad54-119a-4495-aa55-0e28b6b4ad2f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F611A6F9-FC3A-482F-805C-5B55AA6502C0}" ma:internalName="LocNewPublishedVersionLookup" ma:readOnly="true" ma:showField="NewPublishedVersion" ma:web="f105ad54-119a-4495-aa55-0e28b6b4ad2f">
      <xsd:simpleType>
        <xsd:restriction base="dms:Lookup"/>
      </xsd:simpleType>
    </xsd:element>
    <xsd:element name="LocOverallHandbackStatusLookup" ma:index="76" nillable="true" ma:displayName="Loc Overall Handback Status" ma:default="" ma:list="{F611A6F9-FC3A-482F-805C-5B55AA6502C0}" ma:internalName="LocOverallHandbackStatusLookup" ma:readOnly="true" ma:showField="OverallHandbackStatus" ma:web="f105ad54-119a-4495-aa55-0e28b6b4ad2f">
      <xsd:simpleType>
        <xsd:restriction base="dms:Lookup"/>
      </xsd:simpleType>
    </xsd:element>
    <xsd:element name="LocOverallLocStatusLookup" ma:index="77" nillable="true" ma:displayName="Loc Overall Localize Status" ma:default="" ma:list="{F611A6F9-FC3A-482F-805C-5B55AA6502C0}" ma:internalName="LocOverallLocStatusLookup" ma:readOnly="true" ma:showField="OverallLocStatus" ma:web="f105ad54-119a-4495-aa55-0e28b6b4ad2f">
      <xsd:simpleType>
        <xsd:restriction base="dms:Lookup"/>
      </xsd:simpleType>
    </xsd:element>
    <xsd:element name="LocOverallPreviewStatusLookup" ma:index="78" nillable="true" ma:displayName="Loc Overall Preview Status" ma:default="" ma:list="{F611A6F9-FC3A-482F-805C-5B55AA6502C0}" ma:internalName="LocOverallPreviewStatusLookup" ma:readOnly="true" ma:showField="OverallPreviewStatus" ma:web="f105ad54-119a-4495-aa55-0e28b6b4ad2f">
      <xsd:simpleType>
        <xsd:restriction base="dms:Lookup"/>
      </xsd:simpleType>
    </xsd:element>
    <xsd:element name="LocOverallPublishStatusLookup" ma:index="79" nillable="true" ma:displayName="Loc Overall Publish Status" ma:default="" ma:list="{F611A6F9-FC3A-482F-805C-5B55AA6502C0}" ma:internalName="LocOverallPublishStatusLookup" ma:readOnly="true" ma:showField="OverallPublishStatus" ma:web="f105ad54-119a-4495-aa55-0e28b6b4ad2f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F611A6F9-FC3A-482F-805C-5B55AA6502C0}" ma:internalName="LocProcessedForHandoffsLookup" ma:readOnly="true" ma:showField="ProcessedForHandoffs" ma:web="f105ad54-119a-4495-aa55-0e28b6b4ad2f">
      <xsd:simpleType>
        <xsd:restriction base="dms:Lookup"/>
      </xsd:simpleType>
    </xsd:element>
    <xsd:element name="LocProcessedForMarketsLookup" ma:index="82" nillable="true" ma:displayName="Loc Processed For Markets" ma:default="" ma:list="{F611A6F9-FC3A-482F-805C-5B55AA6502C0}" ma:internalName="LocProcessedForMarketsLookup" ma:readOnly="true" ma:showField="ProcessedForMarkets" ma:web="f105ad54-119a-4495-aa55-0e28b6b4ad2f">
      <xsd:simpleType>
        <xsd:restriction base="dms:Lookup"/>
      </xsd:simpleType>
    </xsd:element>
    <xsd:element name="LocPublishedDependentAssetsLookup" ma:index="83" nillable="true" ma:displayName="Loc Published Dependent Assets" ma:default="" ma:list="{F611A6F9-FC3A-482F-805C-5B55AA6502C0}" ma:internalName="LocPublishedDependentAssetsLookup" ma:readOnly="true" ma:showField="PublishedDependentAssets" ma:web="f105ad54-119a-4495-aa55-0e28b6b4ad2f">
      <xsd:simpleType>
        <xsd:restriction base="dms:Lookup"/>
      </xsd:simpleType>
    </xsd:element>
    <xsd:element name="LocPublishedLinkedAssetsLookup" ma:index="84" nillable="true" ma:displayName="Loc Published Linked Assets" ma:default="" ma:list="{F611A6F9-FC3A-482F-805C-5B55AA6502C0}" ma:internalName="LocPublishedLinkedAssetsLookup" ma:readOnly="true" ma:showField="PublishedLinkedAssets" ma:web="f105ad54-119a-4495-aa55-0e28b6b4ad2f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e3ccb7f3-e095-4e60-89e4-99358a9e407b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77ED1C39-458B-43CB-92CF-2BB5034D6716}" ma:internalName="Markets" ma:readOnly="false" ma:showField="MarketName" ma:web="f105ad54-119a-4495-aa55-0e28b6b4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48E76E2C-5BED-4E0E-9D91-D053B66F5ED2}" ma:internalName="NumOfRatingsLookup" ma:readOnly="true" ma:showField="NumOfRatings" ma:web="f105ad54-119a-4495-aa55-0e28b6b4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48E76E2C-5BED-4E0E-9D91-D053B66F5ED2}" ma:internalName="PublishStatusLookup" ma:readOnly="false" ma:showField="PublishStatus" ma:web="f105ad54-119a-4495-aa55-0e28b6b4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faf1e1af-89ff-457d-b189-64e47bbed779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14d3419f-9772-4c8d-a0a0-05446c45e95f}" ma:internalName="TaxCatchAll" ma:showField="CatchAllData" ma:web="f105ad54-119a-4495-aa55-0e28b6b4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14d3419f-9772-4c8d-a0a0-05446c45e95f}" ma:internalName="TaxCatchAllLabel" ma:readOnly="true" ma:showField="CatchAllDataLabel" ma:web="f105ad54-119a-4495-aa55-0e28b6b4ad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af2036-029c-470e-8042-297c68a41472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8B582DD-32FC-4694-9B39-F5BB26C84266}">
  <ds:schemaRefs>
    <ds:schemaRef ds:uri="http://purl.org/dc/dcmitype/"/>
    <ds:schemaRef ds:uri="f105ad54-119a-4495-aa55-0e28b6b4ad2f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c7af2036-029c-470e-8042-297c68a4147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B916D14-A8E9-45A7-A1A1-1695F2703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05ad54-119a-4495-aa55-0e28b6b4ad2f"/>
    <ds:schemaRef ds:uri="c7af2036-029c-470e-8042-297c68a414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B196739-AFFB-4A72-A9D3-152D875EE2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TM04033923[[fn=Tiefe]]</Template>
  <TotalTime>0</TotalTime>
  <Words>2274</Words>
  <Application>Microsoft Office PowerPoint</Application>
  <PresentationFormat>Breitbild</PresentationFormat>
  <Paragraphs>376</Paragraphs>
  <Slides>65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65</vt:i4>
      </vt:variant>
    </vt:vector>
  </HeadingPairs>
  <TitlesOfParts>
    <vt:vector size="72" baseType="lpstr">
      <vt:lpstr>Arial</vt:lpstr>
      <vt:lpstr>Calibri</vt:lpstr>
      <vt:lpstr>Calibri Light</vt:lpstr>
      <vt:lpstr>Corbel</vt:lpstr>
      <vt:lpstr>Franklin Gothic Heavy</vt:lpstr>
      <vt:lpstr>Wingdings</vt:lpstr>
      <vt:lpstr>Tiefe</vt:lpstr>
      <vt:lpstr>  Biodiversität</vt:lpstr>
      <vt:lpstr>PowerPoint-Präsentation</vt:lpstr>
      <vt:lpstr>ALLGEMEINES</vt:lpstr>
      <vt:lpstr>ALLGEMEINES</vt:lpstr>
      <vt:lpstr>ALLGEMEINES</vt:lpstr>
      <vt:lpstr>ALLGEMEINES</vt:lpstr>
      <vt:lpstr>ALLGEMEINES</vt:lpstr>
      <vt:lpstr>ALLGEMEINES</vt:lpstr>
      <vt:lpstr>ALLGEMEINES</vt:lpstr>
      <vt:lpstr>ALLGEMEINES</vt:lpstr>
      <vt:lpstr>ALLGEMEINES</vt:lpstr>
      <vt:lpstr>ALLGEMEINES</vt:lpstr>
      <vt:lpstr>ALLGEMEINES</vt:lpstr>
      <vt:lpstr>ARTENVIELFALT</vt:lpstr>
      <vt:lpstr>ARTENVIELFALT</vt:lpstr>
      <vt:lpstr>ARTENVIELFALT</vt:lpstr>
      <vt:lpstr>ARTENVIELFALT</vt:lpstr>
      <vt:lpstr>ARTENVIELFALT</vt:lpstr>
      <vt:lpstr>ARTENVIELFALT</vt:lpstr>
      <vt:lpstr>ARTENVIELFALT</vt:lpstr>
      <vt:lpstr>ARTENVIELFALT</vt:lpstr>
      <vt:lpstr>ARTENVIELFALT</vt:lpstr>
      <vt:lpstr>ARTENVIELFALT</vt:lpstr>
      <vt:lpstr>ARTENVIELFALT</vt:lpstr>
      <vt:lpstr>KONSUM</vt:lpstr>
      <vt:lpstr>KONSUM</vt:lpstr>
      <vt:lpstr>KONSUM</vt:lpstr>
      <vt:lpstr>KONSUM</vt:lpstr>
      <vt:lpstr>KONSUM</vt:lpstr>
      <vt:lpstr>KONSUM</vt:lpstr>
      <vt:lpstr>KONSUM</vt:lpstr>
      <vt:lpstr>KONSUM</vt:lpstr>
      <vt:lpstr>KONSUM</vt:lpstr>
      <vt:lpstr>KONSUM</vt:lpstr>
      <vt:lpstr>KONSUM</vt:lpstr>
      <vt:lpstr>KLIMA</vt:lpstr>
      <vt:lpstr>KLIMA</vt:lpstr>
      <vt:lpstr>KLIMA</vt:lpstr>
      <vt:lpstr>KLIMA</vt:lpstr>
      <vt:lpstr>KLIMA</vt:lpstr>
      <vt:lpstr>KLIMA</vt:lpstr>
      <vt:lpstr>KLIMA</vt:lpstr>
      <vt:lpstr>KLIMA</vt:lpstr>
      <vt:lpstr>KLIMA</vt:lpstr>
      <vt:lpstr>KLIMA</vt:lpstr>
      <vt:lpstr>KLIMA</vt:lpstr>
      <vt:lpstr>WAS KANN ICH SELBER TUN?</vt:lpstr>
      <vt:lpstr>WAS KANN ICH SELBER TUN?</vt:lpstr>
      <vt:lpstr>WAS KANN ICH SELBER TUN?</vt:lpstr>
      <vt:lpstr>WAS KANN ICH SELBER TUN?</vt:lpstr>
      <vt:lpstr>WAS KANN ICH SELBER TUN?</vt:lpstr>
      <vt:lpstr>WAS KANN ICH SELBER TUN?</vt:lpstr>
      <vt:lpstr>WAS KANN ICH SELBER TUN?</vt:lpstr>
      <vt:lpstr>WAS KANN ICH SELBER TUN?</vt:lpstr>
      <vt:lpstr>WAS KANN ICH SELBER TUN?</vt:lpstr>
      <vt:lpstr>WAS KANN ICH SELBER TUN?</vt:lpstr>
      <vt:lpstr>WAS KANN ICH SELBER TUN?</vt:lpstr>
      <vt:lpstr>Bonusfrage</vt:lpstr>
      <vt:lpstr>Bonusfrage</vt:lpstr>
      <vt:lpstr>Bonusfrage</vt:lpstr>
      <vt:lpstr>Bonusfrage</vt:lpstr>
      <vt:lpstr>Bonusfrage</vt:lpstr>
      <vt:lpstr>Bonusfrage</vt:lpstr>
      <vt:lpstr>Bonusfrage</vt:lpstr>
      <vt:lpstr>Bonusfrage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2018-01-21T18:09:40Z</dcterms:created>
  <dcterms:modified xsi:type="dcterms:W3CDTF">2023-04-27T15:03:40Z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CategoryTags">
    <vt:lpwstr/>
  </property>
  <property fmtid="{D5CDD505-2E9C-101B-9397-08002B2CF9AE}" pid="3" name="InternalTags">
    <vt:lpwstr/>
  </property>
  <property fmtid="{D5CDD505-2E9C-101B-9397-08002B2CF9AE}" pid="4" name="CampaignTags">
    <vt:lpwstr/>
  </property>
  <property fmtid="{D5CDD505-2E9C-101B-9397-08002B2CF9AE}" pid="5" name="ContentTypeId">
    <vt:lpwstr>0x01010037696D9D1D95EC45A9440548E782419D04008C4669C20C93454ABB50E332FADBDDBE</vt:lpwstr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HiddenCategoryTagsTaxHTField0">
    <vt:lpwstr/>
  </property>
  <property fmtid="{D5CDD505-2E9C-101B-9397-08002B2CF9AE}" pid="9" name="CategoryTags">
    <vt:lpwstr/>
  </property>
  <property fmtid="{D5CDD505-2E9C-101B-9397-08002B2CF9AE}" pid="10" name="ScenarioTags">
    <vt:lpwstr/>
  </property>
  <property fmtid="{D5CDD505-2E9C-101B-9397-08002B2CF9AE}" pid="11" name="CategoryTagsTaxHTField0">
    <vt:lpwstr/>
  </property>
</Properties>
</file>