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commentAuthors.xml" ContentType="application/vnd.openxmlformats-officedocument.presentationml.commentAuthors+xml"/>
  <Override PartName="/ppt/comments/comment11.xml" ContentType="application/vnd.openxmlformats-officedocument.presentationml.comments+xml"/>
  <Override PartName="/ppt/comments/comment9.xml" ContentType="application/vnd.openxmlformats-officedocument.presentationml.comments+xml"/>
  <Override PartName="/ppt/comments/comment3.xml" ContentType="application/vnd.openxmlformats-officedocument.presentationml.comments+xml"/>
  <Override PartName="/ppt/comments/comment2.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media/image1.jpeg" ContentType="image/jpe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7559675" cy="10691812"/>
</p:presentation>
</file>

<file path=ppt/commentAuthors.xml><?xml version="1.0" encoding="utf-8"?>
<p:cmAuthorLst xmlns:p="http://schemas.openxmlformats.org/presentationml/2006/main">
  <p:cmAuthor id="0" name="" initials="" lastIdx="8" clrIdx="0"/>
</p:cmAuthorLst>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commentAuthors" Target="commentAuthors.xml"/>
</Relationships>
</file>

<file path=ppt/comments/comment11.xml><?xml version="1.0" encoding="utf-8"?>
<p:cmLst xmlns:p="http://schemas.openxmlformats.org/presentationml/2006/main">
  <p:cm authorId="0" dt="2022-09-19T10:50:31.000000000" idx="8">
    <p:pos x="0" y="0"/>
    <p:text>- “nicht Verallgemeinern”
- “Was wäre, wenn wie fliehen müssten?”</p:text>
  </p:cm>
</p:cmLst>
</file>

<file path=ppt/comments/comment2.xml><?xml version="1.0" encoding="utf-8"?>
<p:cmLst xmlns:p="http://schemas.openxmlformats.org/presentationml/2006/main">
  <p:cm authorId="0" dt="2022-09-19T10:44:38.000000000" idx="1">
    <p:pos x="0" y="0"/>
    <p:text>Punkt 3: Gesprächssituation
Punkt 4: Welchen Plan…
Punkt 5: statt “klare Regel zu haben” lieben “klare Regeln aufstellen”</p:text>
  </p:cm>
</p:cmLst>
</file>

<file path=ppt/comments/comment3.xml><?xml version="1.0" encoding="utf-8"?>
<p:cmLst xmlns:p="http://schemas.openxmlformats.org/presentationml/2006/main">
  <p:cm authorId="0" dt="2022-09-19T10:45:12.000000000" idx="2">
    <p:pos x="0" y="0"/>
    <p:text>Punkt 4: Widerspruch</p:text>
  </p:cm>
</p:cmLst>
</file>

<file path=ppt/comments/comment4.xml><?xml version="1.0" encoding="utf-8"?>
<p:cmLst xmlns:p="http://schemas.openxmlformats.org/presentationml/2006/main">
  <p:cm authorId="0" dt="2022-09-19T10:45:48.000000000" idx="3">
    <p:pos x="0" y="0"/>
    <p:text>Punkt 1: lieber “Wie gut kenne ich mich aus?”</p:text>
  </p:cm>
</p:cmLst>
</file>

<file path=ppt/comments/comment5.xml><?xml version="1.0" encoding="utf-8"?>
<p:cmLst xmlns:p="http://schemas.openxmlformats.org/presentationml/2006/main">
  <p:cm authorId="0" dt="2022-09-19T10:46:41.000000000" idx="4">
    <p:pos x="0" y="0"/>
    <p:text>Punkt 2-4: lieber “Situationen, in denen...”</p:text>
  </p:cm>
</p:cmLst>
</file>

<file path=ppt/comments/comment7.xml><?xml version="1.0" encoding="utf-8"?>
<p:cmLst xmlns:p="http://schemas.openxmlformats.org/presentationml/2006/main">
  <p:cm authorId="0" dt="2022-09-19T10:47:24.000000000" idx="5">
    <p:pos x="0" y="0"/>
    <p:text>Lieber “Situationen, in denen...”</p:text>
  </p:cm>
</p:cmLst>
</file>

<file path=ppt/comments/comment8.xml><?xml version="1.0" encoding="utf-8"?>
<p:cmLst xmlns:p="http://schemas.openxmlformats.org/presentationml/2006/main">
  <p:cm authorId="0" dt="2022-09-19T10:48:45.000000000" idx="6">
    <p:pos x="0" y="0"/>
    <p:text>Lieber “Situationen, in denen...”
- “wie schwierig es ist”
- “Mitschülerin”
- “in eine Disko nicht eintreten konnte”</p:text>
  </p:cm>
</p:cmLst>
</file>

<file path=ppt/comments/comment9.xml><?xml version="1.0" encoding="utf-8"?>
<p:cmLst xmlns:p="http://schemas.openxmlformats.org/presentationml/2006/main">
  <p:cm authorId="0" dt="2022-09-19T10:49:31.000000000" idx="7">
    <p:pos x="0" y="0"/>
    <p:text>Lieber “Situationen, in denen...”
- “nach der Eklärung”</p:text>
  </p:cm>
</p:cmLst>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de-DE"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de-DE"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de-DE"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de-DE"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de-DE"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de-DE"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de-DE" sz="3200" spc="-1" strike="noStrike">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de-DE" sz="3200" spc="-1" strike="noStrike">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de-DE" sz="3200" spc="-1" strike="noStrike">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de-DE" sz="3200" spc="-1" strike="noStrike">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de-DE" sz="3200" spc="-1" strike="noStrike">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de-DE" sz="3200" spc="-1" strike="noStrike">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454680"/>
            <a:ext cx="10514880" cy="1145160"/>
          </a:xfrm>
          <a:prstGeom prst="rect">
            <a:avLst/>
          </a:prstGeom>
        </p:spPr>
        <p:txBody>
          <a:bodyPr lIns="0" rIns="0" tIns="0" bIns="0" anchor="ctr">
            <a:spAutoFit/>
          </a:bodyPr>
          <a:p>
            <a:r>
              <a:rPr b="0" lang="de-DE" sz="1800" spc="-1" strike="noStrike">
                <a:latin typeface="Arial"/>
              </a:rPr>
              <a:t>Format des Titeltextes durch Klicken bearbeiten</a:t>
            </a:r>
            <a:endParaRPr b="0" lang="de-DE" sz="18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1523880" y="1122480"/>
            <a:ext cx="9143280" cy="2386800"/>
          </a:xfrm>
          <a:prstGeom prst="rect">
            <a:avLst/>
          </a:prstGeom>
          <a:noFill/>
          <a:ln>
            <a:noFill/>
          </a:ln>
        </p:spPr>
        <p:style>
          <a:lnRef idx="0"/>
          <a:fillRef idx="0"/>
          <a:effectRef idx="0"/>
          <a:fontRef idx="minor"/>
        </p:style>
        <p:txBody>
          <a:bodyPr lIns="90000" rIns="90000" tIns="45000" bIns="45000" anchor="b">
            <a:normAutofit fontScale="32000"/>
          </a:bodyPr>
          <a:p>
            <a:pPr algn="ctr">
              <a:lnSpc>
                <a:spcPct val="90000"/>
              </a:lnSpc>
            </a:pPr>
            <a:r>
              <a:rPr b="0" lang="de-DE" sz="6000" spc="-1" strike="noStrike">
                <a:solidFill>
                  <a:srgbClr val="000000"/>
                </a:solidFill>
                <a:latin typeface="Calibri Light"/>
              </a:rPr>
              <a:t>Austauschreihe zum Thema diskriminierende Äußerungen in </a:t>
            </a:r>
            <a:br/>
            <a:r>
              <a:rPr b="0" lang="de-DE" sz="6000" spc="-1" strike="noStrike">
                <a:solidFill>
                  <a:srgbClr val="000000"/>
                </a:solidFill>
                <a:latin typeface="Calibri Light"/>
              </a:rPr>
              <a:t>Bildungsveranstaltungen</a:t>
            </a:r>
            <a:endParaRPr b="0" lang="de-DE" sz="6000" spc="-1" strike="noStrike">
              <a:latin typeface="Arial"/>
            </a:endParaRPr>
          </a:p>
        </p:txBody>
      </p:sp>
      <p:sp>
        <p:nvSpPr>
          <p:cNvPr id="77" name="CustomShape 2"/>
          <p:cNvSpPr/>
          <p:nvPr/>
        </p:nvSpPr>
        <p:spPr>
          <a:xfrm>
            <a:off x="1523880" y="3602160"/>
            <a:ext cx="9291240" cy="1996920"/>
          </a:xfrm>
          <a:prstGeom prst="rect">
            <a:avLst/>
          </a:prstGeom>
          <a:noFill/>
          <a:ln>
            <a:noFill/>
          </a:ln>
        </p:spPr>
        <p:style>
          <a:lnRef idx="0"/>
          <a:fillRef idx="0"/>
          <a:effectRef idx="0"/>
          <a:fontRef idx="minor"/>
        </p:style>
        <p:txBody>
          <a:bodyPr lIns="90000" rIns="90000" tIns="45000" bIns="45000">
            <a:noAutofit/>
          </a:bodyPr>
          <a:p>
            <a:pPr algn="ctr">
              <a:lnSpc>
                <a:spcPct val="90000"/>
              </a:lnSpc>
              <a:spcBef>
                <a:spcPts val="1001"/>
              </a:spcBef>
            </a:pPr>
            <a:r>
              <a:rPr b="0" lang="de-DE" sz="2400" spc="-1" strike="noStrike">
                <a:solidFill>
                  <a:srgbClr val="000000"/>
                </a:solidFill>
                <a:latin typeface="Calibri"/>
              </a:rPr>
              <a:t>Anyela Urrego</a:t>
            </a:r>
            <a:endParaRPr b="0" lang="de-DE" sz="2400" spc="-1" strike="noStrike">
              <a:latin typeface="Arial"/>
            </a:endParaRPr>
          </a:p>
          <a:p>
            <a:pPr algn="ctr">
              <a:lnSpc>
                <a:spcPct val="90000"/>
              </a:lnSpc>
              <a:spcBef>
                <a:spcPts val="1001"/>
              </a:spcBef>
            </a:pPr>
            <a:endParaRPr b="0" lang="de-DE" sz="2400" spc="-1" strike="noStrike">
              <a:latin typeface="Arial"/>
            </a:endParaRPr>
          </a:p>
        </p:txBody>
      </p:sp>
      <p:pic>
        <p:nvPicPr>
          <p:cNvPr id="78" name="Grafik 3" descr=""/>
          <p:cNvPicPr/>
          <p:nvPr/>
        </p:nvPicPr>
        <p:blipFill>
          <a:blip r:embed="rId1"/>
          <a:stretch/>
        </p:blipFill>
        <p:spPr>
          <a:xfrm>
            <a:off x="4638600" y="4106160"/>
            <a:ext cx="2913840" cy="157104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Grundsätze</a:t>
            </a:r>
            <a:endParaRPr b="0" lang="de-DE" sz="4400" spc="-1" strike="noStrike">
              <a:latin typeface="Arial"/>
            </a:endParaRPr>
          </a:p>
        </p:txBody>
      </p:sp>
      <p:sp>
        <p:nvSpPr>
          <p:cNvPr id="96"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Im Fall von diskriminierende Äußerungen können Lehrpersonen jedenfalls nicht schweigen, sondern müssen ihren menschenrechtlichen Schutzpflichten nachkommen“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Quelle: Georg, Eva, Haltung zeigen, S.33</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Die Freiheit der Meinungsäußerung ist nur im Rahmen der anderen Menschenrechte geschützt. Sie findet daher ihre Grenze, wenn sie die Ehre anderer Menschen verletzt, oder zur Verletzung ihrer körperlichen Integrität oder ihrer Freiheit aufruft.</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Quelle: Georg, Eva, Haltung zeigen, S.31</a:t>
            </a: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Grundsätze</a:t>
            </a:r>
            <a:endParaRPr b="0" lang="de-DE" sz="4400" spc="-1" strike="noStrike">
              <a:latin typeface="Arial"/>
            </a:endParaRPr>
          </a:p>
        </p:txBody>
      </p:sp>
      <p:sp>
        <p:nvSpPr>
          <p:cNvPr id="98"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Unterstützung durch den Austausch mit Kolleg_innen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Nicht verallgemeinen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Gut Zuhören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Perspektive wechseln: zB, was wäre wenn wir fliehen mussten?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Eine klare Haltung haben, </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Wie kann ich etwas bewirken und ändern?</a:t>
            </a: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Quelle</a:t>
            </a:r>
            <a:endParaRPr b="0" lang="de-DE" sz="4400" spc="-1" strike="noStrike">
              <a:latin typeface="Arial"/>
            </a:endParaRPr>
          </a:p>
        </p:txBody>
      </p:sp>
      <p:sp>
        <p:nvSpPr>
          <p:cNvPr id="100"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Rat für Kriminalverhütung in der Klasse, Rechte Sprüche in der Klasse, 2009</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Georg, Eva, Haltung zeigen, Reagieren auf Diskriminierung und Rassismus in der Schule, 2021</a:t>
            </a: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Präventionsmaßnahmen</a:t>
            </a:r>
            <a:endParaRPr b="0" lang="de-DE" sz="4400" spc="-1" strike="noStrike">
              <a:latin typeface="Arial"/>
            </a:endParaRPr>
          </a:p>
        </p:txBody>
      </p:sp>
      <p:sp>
        <p:nvSpPr>
          <p:cNvPr id="80"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 </a:t>
            </a:r>
            <a:r>
              <a:rPr b="0" lang="de-DE" sz="2800" spc="-1" strike="noStrike">
                <a:solidFill>
                  <a:srgbClr val="000000"/>
                </a:solidFill>
                <a:latin typeface="Calibri"/>
              </a:rPr>
              <a:t>Was ist für mich das Ziel in der Veranstaltung?</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Wer ist die Zielgruppe?</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Wie ist die Gespräch Situation einzuschätzen?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Welche Plan habe ich mit dem anderen Trainer?</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Klare Regel zu haben: Wann sollte ein Gespräch abbrechen?</a:t>
            </a: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Hilfreiche Merkpunkte für die Auseinandersetzung</a:t>
            </a:r>
            <a:endParaRPr b="0" lang="de-DE" sz="4400" spc="-1" strike="noStrike">
              <a:latin typeface="Arial"/>
            </a:endParaRPr>
          </a:p>
        </p:txBody>
      </p:sp>
      <p:sp>
        <p:nvSpPr>
          <p:cNvPr id="82"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Durch Fragen verunsichern </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Beim Thema bleiben: -Kein Themenhopping zulassen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Ruhig bleiben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Mit Wiederspruch konfrontieren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Von ihrem eigenen Wertesystem ausgehen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Die Ideologie mit der Realität konfrontieren</a:t>
            </a: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Nacharbeitung: Wie geht es mir in dieser Situation vermutlich?</a:t>
            </a:r>
            <a:endParaRPr b="0" lang="de-DE" sz="4400" spc="-1" strike="noStrike">
              <a:latin typeface="Arial"/>
            </a:endParaRPr>
          </a:p>
        </p:txBody>
      </p:sp>
      <p:sp>
        <p:nvSpPr>
          <p:cNvPr id="84"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Wie kenne ich mich gut aus?</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Bin ich argumentativ dem Gegenüber gewachsen?</a:t>
            </a: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Wie steht es um meine Emotionalität in der Situation</a:t>
            </a: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a:t>
            </a:r>
            <a:r>
              <a:rPr b="0" lang="de-DE" sz="4400" spc="-1" strike="noStrike">
                <a:solidFill>
                  <a:srgbClr val="000000"/>
                </a:solidFill>
                <a:latin typeface="Calibri Light"/>
              </a:rPr>
              <a:t>.Konkrete Situationen</a:t>
            </a:r>
            <a:endParaRPr b="0" lang="de-DE" sz="4400" spc="-1" strike="noStrike">
              <a:latin typeface="Arial"/>
            </a:endParaRPr>
          </a:p>
        </p:txBody>
      </p:sp>
      <p:sp>
        <p:nvSpPr>
          <p:cNvPr id="86"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Situationen, die direkt mit Rechtextremismus zu tun haben</a:t>
            </a:r>
            <a:endParaRPr b="0" lang="de-DE" sz="2800" spc="-1" strike="noStrike">
              <a:latin typeface="Arial"/>
            </a:endParaRPr>
          </a:p>
          <a:p>
            <a:pPr>
              <a:lnSpc>
                <a:spcPct val="90000"/>
              </a:lnSpc>
              <a:spcBef>
                <a:spcPts val="1001"/>
              </a:spcBef>
            </a:pP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Situationen, wo Rassismus reproduziert wird</a:t>
            </a:r>
            <a:endParaRPr b="0" lang="de-DE" sz="2800" spc="-1" strike="noStrike">
              <a:latin typeface="Arial"/>
            </a:endParaRPr>
          </a:p>
          <a:p>
            <a:pPr>
              <a:lnSpc>
                <a:spcPct val="90000"/>
              </a:lnSpc>
              <a:spcBef>
                <a:spcPts val="1001"/>
              </a:spcBef>
            </a:pP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Situationen, wo Weiß Positionierte Menschen, Rassismus relativieren wollen</a:t>
            </a:r>
            <a:endParaRPr b="0" lang="de-DE" sz="2800" spc="-1" strike="noStrike">
              <a:latin typeface="Arial"/>
            </a:endParaRPr>
          </a:p>
          <a:p>
            <a:pPr>
              <a:lnSpc>
                <a:spcPct val="90000"/>
              </a:lnSpc>
              <a:spcBef>
                <a:spcPts val="1001"/>
              </a:spcBef>
            </a:pPr>
            <a:endParaRPr b="0" lang="de-DE" sz="2800" spc="-1" strike="noStrike">
              <a:latin typeface="Arial"/>
            </a:endParaRPr>
          </a:p>
          <a:p>
            <a:pPr marL="228600" indent="-227880">
              <a:lnSpc>
                <a:spcPct val="90000"/>
              </a:lnSpc>
              <a:spcBef>
                <a:spcPts val="1001"/>
              </a:spcBef>
              <a:buClr>
                <a:srgbClr val="000000"/>
              </a:buClr>
              <a:buFont typeface="Arial"/>
              <a:buChar char="•"/>
            </a:pPr>
            <a:r>
              <a:rPr b="0" lang="de-DE" sz="2800" spc="-1" strike="noStrike">
                <a:solidFill>
                  <a:srgbClr val="000000"/>
                </a:solidFill>
                <a:latin typeface="Calibri"/>
              </a:rPr>
              <a:t>Situationen, wo PoCs Rassismus relativieren wollen</a:t>
            </a:r>
            <a:endParaRPr b="0" lang="de-DE" sz="2800" spc="-1" strike="noStrike">
              <a:latin typeface="Arial"/>
            </a:endParaRPr>
          </a:p>
          <a:p>
            <a:pPr>
              <a:lnSpc>
                <a:spcPct val="90000"/>
              </a:lnSpc>
              <a:spcBef>
                <a:spcPts val="1001"/>
              </a:spcBef>
            </a:pPr>
            <a:endParaRPr b="0" lang="de-DE" sz="2800" spc="-1" strike="noStrike">
              <a:latin typeface="Arial"/>
            </a:endParaRPr>
          </a:p>
          <a:p>
            <a:pPr>
              <a:lnSpc>
                <a:spcPct val="90000"/>
              </a:lnSpc>
              <a:spcBef>
                <a:spcPts val="1001"/>
              </a:spcBef>
            </a:pP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Situationen, die direkt mit Rechtextremismus zu tun haben</a:t>
            </a:r>
            <a:endParaRPr b="0" lang="de-DE" sz="4400" spc="-1" strike="noStrike">
              <a:latin typeface="Arial"/>
            </a:endParaRPr>
          </a:p>
        </p:txBody>
      </p:sp>
      <p:sp>
        <p:nvSpPr>
          <p:cNvPr id="88"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marL="228600" indent="-227880">
              <a:lnSpc>
                <a:spcPct val="90000"/>
              </a:lnSpc>
              <a:spcBef>
                <a:spcPts val="1001"/>
              </a:spcBef>
              <a:buClr>
                <a:srgbClr val="000000"/>
              </a:buClr>
              <a:buFont typeface="Arial"/>
              <a:buChar char="•"/>
            </a:pPr>
            <a:r>
              <a:rPr b="1" lang="de-DE" sz="2800" spc="-1" strike="noStrike">
                <a:solidFill>
                  <a:srgbClr val="000000"/>
                </a:solidFill>
                <a:latin typeface="Calibri"/>
              </a:rPr>
              <a:t>Ablehnung der Rechtsgleichheit aller Menschen (zum Beispiel der Ablehnung des Rechts auf Asyl) </a:t>
            </a: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Situationen, wo Rassismus reproduziert wird</a:t>
            </a:r>
            <a:endParaRPr b="0" lang="de-DE" sz="4400" spc="-1" strike="noStrike">
              <a:latin typeface="Arial"/>
            </a:endParaRPr>
          </a:p>
        </p:txBody>
      </p:sp>
      <p:sp>
        <p:nvSpPr>
          <p:cNvPr id="90"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marL="228600" indent="-227880">
              <a:lnSpc>
                <a:spcPct val="90000"/>
              </a:lnSpc>
              <a:spcBef>
                <a:spcPts val="1001"/>
              </a:spcBef>
              <a:buClr>
                <a:srgbClr val="000000"/>
              </a:buClr>
              <a:buFont typeface="Arial"/>
              <a:buChar char="•"/>
            </a:pPr>
            <a:r>
              <a:rPr b="1" lang="de-DE" sz="2800" spc="-1" strike="noStrike">
                <a:solidFill>
                  <a:srgbClr val="000000"/>
                </a:solidFill>
                <a:latin typeface="Calibri"/>
              </a:rPr>
              <a:t>„</a:t>
            </a:r>
            <a:r>
              <a:rPr b="1" lang="de-DE" sz="2800" spc="-1" strike="noStrike">
                <a:solidFill>
                  <a:srgbClr val="000000"/>
                </a:solidFill>
                <a:latin typeface="Calibri"/>
              </a:rPr>
              <a:t>In der Mensa haben wir ausländische Mitarbeiter, aus bestimmten Regionen, die nicht zu der weiblichen Chefin gehören wollen“</a:t>
            </a: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Situationen, wo Weiß Potitionierte Menschen, Rassismus relativieren wollen</a:t>
            </a:r>
            <a:endParaRPr b="0" lang="de-DE" sz="4400" spc="-1" strike="noStrike">
              <a:latin typeface="Arial"/>
            </a:endParaRPr>
          </a:p>
        </p:txBody>
      </p:sp>
      <p:sp>
        <p:nvSpPr>
          <p:cNvPr id="92"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marL="228600" indent="-227880">
              <a:lnSpc>
                <a:spcPct val="90000"/>
              </a:lnSpc>
              <a:spcBef>
                <a:spcPts val="1001"/>
              </a:spcBef>
              <a:buClr>
                <a:srgbClr val="000000"/>
              </a:buClr>
              <a:buFont typeface="Arial"/>
              <a:buChar char="•"/>
            </a:pPr>
            <a:r>
              <a:rPr b="1" lang="de-DE" sz="2800" spc="-1" strike="noStrike">
                <a:solidFill>
                  <a:srgbClr val="000000"/>
                </a:solidFill>
                <a:latin typeface="Calibri"/>
              </a:rPr>
              <a:t>Eine junge Dame, die oft Rassismus erlebt, erzählt, wie schwierig ist, mit Rassismus im Alltag umzugehen und eine Mitschulerin sagt, sie kann es sehr gut verstehen, weil sie am Wochenende zu einer Disko nicht eintreten könnte. </a:t>
            </a: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de-DE" sz="4400" spc="-1" strike="noStrike">
                <a:solidFill>
                  <a:srgbClr val="000000"/>
                </a:solidFill>
                <a:latin typeface="Calibri Light"/>
              </a:rPr>
              <a:t>Situationen, wo PoCs Rassismus relativieren wollen</a:t>
            </a:r>
            <a:endParaRPr b="0" lang="de-DE" sz="4400" spc="-1" strike="noStrike">
              <a:latin typeface="Arial"/>
            </a:endParaRPr>
          </a:p>
        </p:txBody>
      </p:sp>
      <p:sp>
        <p:nvSpPr>
          <p:cNvPr id="94"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noAutofit/>
          </a:bodyPr>
          <a:p>
            <a:pPr>
              <a:lnSpc>
                <a:spcPct val="90000"/>
              </a:lnSpc>
              <a:spcBef>
                <a:spcPts val="1001"/>
              </a:spcBef>
            </a:pPr>
            <a:r>
              <a:rPr b="1" lang="de-DE" sz="2800" spc="-1" strike="noStrike">
                <a:solidFill>
                  <a:srgbClr val="000000"/>
                </a:solidFill>
                <a:latin typeface="Calibri"/>
              </a:rPr>
              <a:t>Nach der Erkärung, was Rassismus bedeutet und was Rassismus mit Menschen macht, sagt eine ausländische Teilnehmende, dass sie nie Rassismus erfahren hat und dass sie alles so toll in Deutschland findet. </a:t>
            </a:r>
            <a:endParaRPr b="0" lang="de-DE" sz="28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LibreOffice/6.1.5.2$Linux_X86_64 LibreOffice_project/10$Build-2</Application>
  <Words>448</Words>
  <Paragraphs>60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2022-09-14T10:42:42Z</dcterms:created>
  <dc:creator>Anyela.Urrego</dc:creator>
  <dc:description/>
  <dc:language>de-DE</dc:language>
  <cp:lastModifiedBy/>
  <dcterms:modified xsi:type="dcterms:W3CDTF">2022-09-19T10:51:23Z</dcterms:modified>
  <cp:revision>17</cp:revision>
  <dc:subject/>
  <dc:title>Austauschreihe zum Thema diskriminierende Äußerungen in  Bildungsveranstaltungen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Breitbild</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