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4"/>
  </p:sldMasterIdLst>
  <p:notesMasterIdLst>
    <p:notesMasterId r:id="rId70"/>
  </p:notesMasterIdLst>
  <p:handoutMasterIdLst>
    <p:handoutMasterId r:id="rId71"/>
  </p:handoutMasterIdLst>
  <p:sldIdLst>
    <p:sldId id="341" r:id="rId5"/>
    <p:sldId id="256" r:id="rId6"/>
    <p:sldId id="262" r:id="rId7"/>
    <p:sldId id="257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4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43" r:id="rId60"/>
    <p:sldId id="339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tandardabschnitt" id="{5FC4862F-29CC-4A02-AD81-883EF540CF40}">
          <p14:sldIdLst>
            <p14:sldId id="341"/>
            <p14:sldId id="256"/>
            <p14:sldId id="262"/>
            <p14:sldId id="25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4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43"/>
            <p14:sldId id="339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9" autoAdjust="0"/>
    <p:restoredTop sz="99250" autoAdjust="0"/>
  </p:normalViewPr>
  <p:slideViewPr>
    <p:cSldViewPr snapToGrid="0" showGuides="1">
      <p:cViewPr varScale="1">
        <p:scale>
          <a:sx n="101" d="100"/>
          <a:sy n="101" d="100"/>
        </p:scale>
        <p:origin x="-11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758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84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4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de-DE" noProof="0" smtClean="0"/>
              <a:pPr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23363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de-DE" noProof="0" smtClean="0"/>
              <a:pPr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82992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40856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38096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11100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4033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4320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97641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78444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21384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68949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linie Kategori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Trennfolie Kategorie 1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882976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ielb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Kategorie 1</a:t>
            </a:r>
            <a:endParaRPr lang="de-DE" noProof="0" dirty="0"/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45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0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Kategorie 2</a:t>
            </a:r>
            <a:endParaRPr lang="de-DE" noProof="0" dirty="0"/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46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1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6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Kategorie 3</a:t>
            </a:r>
            <a:endParaRPr lang="de-DE" noProof="0" dirty="0"/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47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Kategorie 4</a:t>
            </a:r>
            <a:endParaRPr lang="de-DE" noProof="0" dirty="0"/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48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3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Kategorie 5</a:t>
            </a:r>
            <a:endParaRPr lang="de-DE" noProof="0" dirty="0"/>
          </a:p>
        </p:txBody>
      </p:sp>
      <p:sp>
        <p:nvSpPr>
          <p:cNvPr id="44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49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33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Sie können in diesem Spielbrett Ihre eigenen Kategorien und Punktwerte eingeben.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dafür vorgesehenen Platzhaltern ein.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Feld mit den Punkten, um zu dieser Frage zu wechseln. Klicken Sie</a:t>
            </a:r>
            <a:r>
              <a:rPr lang="de-DE" sz="1600" b="0" i="0" baseline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dann, </a:t>
            </a: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um</a:t>
            </a:r>
            <a:r>
              <a:rPr lang="de-DE" sz="1600" b="0" i="0" baseline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zur Folie mit der Antwort zu wechseln</a:t>
            </a: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auf das linke Dreieck, um zum Spielbrett zurückzukehren. </a:t>
            </a:r>
          </a:p>
        </p:txBody>
      </p:sp>
    </p:spTree>
    <p:extLst>
      <p:ext uri="{BB962C8B-B14F-4D97-AF65-F5344CB8AC3E}">
        <p14:creationId xmlns="" xmlns:p14="http://schemas.microsoft.com/office/powerpoint/2010/main" val="60701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91663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 Kategori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Frage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Frage ein.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994644" y="5900384"/>
            <a:ext cx="2012447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linke Dreieck, um zur Folie mit dem Spielbrett zurückzukehren.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025102" y="591320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1</a:t>
            </a:r>
            <a:endParaRPr lang="de-DE" noProof="0" dirty="0"/>
          </a:p>
        </p:txBody>
      </p:sp>
      <p:sp>
        <p:nvSpPr>
          <p:cNvPr id="14" name="Zurück zum Spielbrett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6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worten Kategori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Antwort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Antwort ein.</a:t>
            </a:r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025102" y="5913206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1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196087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linie Kategori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Trennfolie Kategorie 2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20743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 Kategori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Frage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Frage ein.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734425" y="5900384"/>
            <a:ext cx="2272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025102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2</a:t>
            </a:r>
            <a:endParaRPr lang="de-DE" noProof="0" dirty="0"/>
          </a:p>
        </p:txBody>
      </p:sp>
      <p:sp>
        <p:nvSpPr>
          <p:cNvPr id="12" name="Zurück zum Spielbrett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92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worten Kategori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Antwort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Antwort ein.</a:t>
            </a:r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025102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2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821749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linie Kategori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Trennfolie Kategorie 3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797573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 Kategori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Frage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Frage ein.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867775" y="5900384"/>
            <a:ext cx="213931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25102" y="590038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3</a:t>
            </a:r>
            <a:endParaRPr lang="de-DE" noProof="0" dirty="0"/>
          </a:p>
        </p:txBody>
      </p:sp>
      <p:sp>
        <p:nvSpPr>
          <p:cNvPr id="12" name="Zurück zum Spielbrett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666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worten Kategori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Antwort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Antwort ein.</a:t>
            </a:r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25102" y="589676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3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22515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linie Kategori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Trennfolie Kategorie 4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02069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 Kategori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Frage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Frage ein.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715375" y="5900384"/>
            <a:ext cx="229171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25102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4</a:t>
            </a:r>
            <a:endParaRPr lang="de-DE" noProof="0" dirty="0"/>
          </a:p>
        </p:txBody>
      </p:sp>
      <p:sp>
        <p:nvSpPr>
          <p:cNvPr id="12" name="Zurück zum Spielbrett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690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49871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worten Kategori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Antwort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Antwort ein.</a:t>
            </a:r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025102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4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401917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linie Kategori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Trennfolie Kategorie 5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653828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gen Kategorie 5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Frage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Frage ein.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810625" y="5900384"/>
            <a:ext cx="21964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25102" y="5892186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5</a:t>
            </a:r>
            <a:endParaRPr lang="de-DE" noProof="0" dirty="0"/>
          </a:p>
        </p:txBody>
      </p:sp>
      <p:sp>
        <p:nvSpPr>
          <p:cNvPr id="12" name="Zurück zum Spielbrett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64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worten Kategori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de-DE" sz="11500" b="0" i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Antwort</a:t>
            </a:r>
          </a:p>
        </p:txBody>
      </p:sp>
      <p:sp>
        <p:nvSpPr>
          <p:cNvPr id="8" name="Frage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Geben Sie hier Ihre Antwort ein.</a:t>
            </a:r>
          </a:p>
        </p:txBody>
      </p:sp>
      <p:sp>
        <p:nvSpPr>
          <p:cNvPr id="2" name="Rechteck 1"/>
          <p:cNvSpPr/>
          <p:nvPr userDrawn="1"/>
        </p:nvSpPr>
        <p:spPr bwMode="invGray">
          <a:xfrm>
            <a:off x="0" y="5744369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unkte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de-DE" noProof="0" dirty="0" smtClean="0"/>
              <a:t>Punkte</a:t>
            </a:r>
            <a:endParaRPr lang="de-DE" noProof="0" dirty="0"/>
          </a:p>
        </p:txBody>
      </p:sp>
      <p:sp>
        <p:nvSpPr>
          <p:cNvPr id="10" name="Zurück zum Spielbrett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nweisungen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Geben Sie Ihre Fragen und Antworten in den Platzhaltern ein. Sie können die Punktwerte unten zu Informationszwecken hinzufügen.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de-DE" sz="1600" b="0" i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Klicken Sie in der Bildschirmpräsentationsansicht auf das Dreieck, um zur Folie mit dem Spielbrett zurückzukehren.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25102" y="588987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de-DE" noProof="0" dirty="0" smtClean="0"/>
              <a:t>Kategorie 5</a:t>
            </a:r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409984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71144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0426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01076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48562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462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424954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F31A184-F35B-4AFC-AC27-402630BF31EA}" type="datetimeFigureOut">
              <a:rPr lang="de-DE" noProof="0" smtClean="0"/>
              <a:pPr/>
              <a:t>09.09.2019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1BD9D6C-B21A-4AFF-BD71-9CA00C1F428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911352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6.xml"/><Relationship Id="rId18" Type="http://schemas.openxmlformats.org/officeDocument/2006/relationships/slide" Target="slide37.xml"/><Relationship Id="rId26" Type="http://schemas.openxmlformats.org/officeDocument/2006/relationships/slide" Target="slide54.xml"/><Relationship Id="rId3" Type="http://schemas.openxmlformats.org/officeDocument/2006/relationships/slide" Target="slide4.xml"/><Relationship Id="rId21" Type="http://schemas.openxmlformats.org/officeDocument/2006/relationships/slide" Target="slide43.xml"/><Relationship Id="rId7" Type="http://schemas.openxmlformats.org/officeDocument/2006/relationships/slide" Target="slide12.xml"/><Relationship Id="rId12" Type="http://schemas.openxmlformats.org/officeDocument/2006/relationships/slide" Target="slide23.xml"/><Relationship Id="rId17" Type="http://schemas.openxmlformats.org/officeDocument/2006/relationships/slide" Target="slide34.xml"/><Relationship Id="rId25" Type="http://schemas.openxmlformats.org/officeDocument/2006/relationships/slide" Target="slide52.xml"/><Relationship Id="rId2" Type="http://schemas.openxmlformats.org/officeDocument/2006/relationships/notesSlide" Target="../notesSlides/notesSlide1.xml"/><Relationship Id="rId16" Type="http://schemas.openxmlformats.org/officeDocument/2006/relationships/slide" Target="slide32.xml"/><Relationship Id="rId20" Type="http://schemas.openxmlformats.org/officeDocument/2006/relationships/slide" Target="slide41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0.xml"/><Relationship Id="rId11" Type="http://schemas.openxmlformats.org/officeDocument/2006/relationships/slide" Target="slide21.xml"/><Relationship Id="rId24" Type="http://schemas.openxmlformats.org/officeDocument/2006/relationships/slide" Target="slide50.xml"/><Relationship Id="rId32" Type="http://schemas.openxmlformats.org/officeDocument/2006/relationships/slide" Target="slide60.xml"/><Relationship Id="rId5" Type="http://schemas.openxmlformats.org/officeDocument/2006/relationships/slide" Target="slide8.xml"/><Relationship Id="rId15" Type="http://schemas.openxmlformats.org/officeDocument/2006/relationships/slide" Target="slide30.xml"/><Relationship Id="rId23" Type="http://schemas.openxmlformats.org/officeDocument/2006/relationships/slide" Target="slide48.xml"/><Relationship Id="rId28" Type="http://schemas.openxmlformats.org/officeDocument/2006/relationships/slide" Target="slide58.xml"/><Relationship Id="rId10" Type="http://schemas.openxmlformats.org/officeDocument/2006/relationships/slide" Target="slide19.xml"/><Relationship Id="rId19" Type="http://schemas.openxmlformats.org/officeDocument/2006/relationships/slide" Target="slide39.xml"/><Relationship Id="rId31" Type="http://schemas.openxmlformats.org/officeDocument/2006/relationships/slide" Target="slide62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28.xml"/><Relationship Id="rId22" Type="http://schemas.openxmlformats.org/officeDocument/2006/relationships/slide" Target="slide45.xml"/><Relationship Id="rId27" Type="http://schemas.openxmlformats.org/officeDocument/2006/relationships/slide" Target="slide56.xml"/><Relationship Id="rId30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3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388" y="3532244"/>
            <a:ext cx="10828224" cy="1583628"/>
          </a:xfrm>
        </p:spPr>
        <p:txBody>
          <a:bodyPr>
            <a:normAutofit/>
          </a:bodyPr>
          <a:lstStyle/>
          <a:p>
            <a:r>
              <a:rPr lang="de-DE" sz="9600" dirty="0" smtClean="0">
                <a:solidFill>
                  <a:schemeClr val="accent2"/>
                </a:solidFill>
                <a:latin typeface="Franklin Gothic Heavy" panose="020B0903020102020204" pitchFamily="34" charset="0"/>
              </a:rPr>
              <a:t>Artenvielfalt</a:t>
            </a:r>
            <a:endParaRPr lang="de-DE" sz="96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68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23985" y="2190828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 err="1"/>
              <a:t>Wieviele</a:t>
            </a:r>
            <a:r>
              <a:rPr lang="de-DE" b="1" dirty="0"/>
              <a:t> Spinnenarten gibt es auf der Welt? </a:t>
            </a:r>
            <a:r>
              <a:rPr lang="de-DE" sz="2800" b="1" dirty="0" smtClean="0"/>
              <a:t>(40 Punkte)</a:t>
            </a:r>
            <a:endParaRPr lang="de-DE" sz="28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 smtClean="0"/>
          </a:p>
          <a:p>
            <a:r>
              <a:rPr lang="de-DE" sz="2400" b="1" dirty="0" smtClean="0"/>
              <a:t>[</a:t>
            </a:r>
            <a:r>
              <a:rPr lang="de-DE" sz="2400" b="1" dirty="0"/>
              <a:t>A</a:t>
            </a:r>
            <a:r>
              <a:rPr lang="de-DE" sz="2400" b="1" dirty="0" smtClean="0"/>
              <a:t>] </a:t>
            </a:r>
            <a:r>
              <a:rPr lang="de-DE" dirty="0"/>
              <a:t>bis zu 5.000</a:t>
            </a:r>
            <a:endParaRPr lang="de-DE" sz="2400" dirty="0" smtClean="0">
              <a:sym typeface="Wingdings"/>
            </a:endParaRPr>
          </a:p>
          <a:p>
            <a:r>
              <a:rPr lang="de-DE" sz="2400" b="1" dirty="0" smtClean="0"/>
              <a:t>[</a:t>
            </a:r>
            <a:r>
              <a:rPr lang="de-DE" sz="2400" b="1" dirty="0"/>
              <a:t>B</a:t>
            </a:r>
            <a:r>
              <a:rPr lang="de-DE" sz="2400" b="1" dirty="0" smtClean="0"/>
              <a:t>] </a:t>
            </a:r>
            <a:r>
              <a:rPr lang="de-DE" dirty="0"/>
              <a:t>75.000 – 100.000</a:t>
            </a:r>
            <a:endParaRPr lang="de-DE" sz="2400" dirty="0" smtClean="0">
              <a:sym typeface="Wingdings"/>
            </a:endParaRPr>
          </a:p>
          <a:p>
            <a:r>
              <a:rPr lang="de-DE" sz="2400" b="1" dirty="0" smtClean="0"/>
              <a:t>[</a:t>
            </a:r>
            <a:r>
              <a:rPr lang="de-DE" sz="2400" b="1" dirty="0"/>
              <a:t>C</a:t>
            </a:r>
            <a:r>
              <a:rPr lang="de-DE" sz="2400" b="1" dirty="0" smtClean="0"/>
              <a:t>] </a:t>
            </a:r>
            <a:r>
              <a:rPr lang="de-DE" dirty="0"/>
              <a:t>450.000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87358" y="45256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2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</a:t>
            </a:r>
            <a:r>
              <a:rPr lang="de-DE" sz="28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b="1" dirty="0" smtClean="0"/>
              <a:t>[B] </a:t>
            </a:r>
            <a:r>
              <a:rPr lang="de-DE" dirty="0"/>
              <a:t>75.000 – 100.000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dirty="0" smtClean="0">
                <a:latin typeface="Calibri Light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5" y="2185783"/>
            <a:ext cx="3310467" cy="27697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0666" y="3022600"/>
            <a:ext cx="295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Vogelspinne </a:t>
            </a:r>
            <a:r>
              <a:rPr lang="de-DE" b="1" i="1" dirty="0" err="1"/>
              <a:t>Brachypelma</a:t>
            </a:r>
            <a:r>
              <a:rPr lang="de-DE" b="1" i="1" dirty="0"/>
              <a:t> </a:t>
            </a:r>
            <a:r>
              <a:rPr lang="de-DE" b="1" i="1" dirty="0" err="1" smtClean="0"/>
              <a:t>emilia</a:t>
            </a:r>
            <a:r>
              <a:rPr lang="de-DE" b="1" i="1" dirty="0" smtClean="0"/>
              <a:t> auch </a:t>
            </a:r>
            <a:r>
              <a:rPr lang="de-DE" dirty="0" smtClean="0"/>
              <a:t>Orangebeinvogelspinne genannt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41679" y="1982598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Wie lautet der Fachbegriff für Artenvielfalt</a:t>
            </a:r>
            <a:r>
              <a:rPr lang="de-DE" b="1" dirty="0" smtClean="0"/>
              <a:t>? </a:t>
            </a:r>
            <a:r>
              <a:rPr lang="de-DE" sz="2800" b="1" dirty="0" smtClean="0"/>
              <a:t>(50 Punkte)</a:t>
            </a:r>
            <a:endParaRPr lang="de-DE" sz="28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A] </a:t>
            </a:r>
            <a:r>
              <a:rPr lang="de-DE" dirty="0"/>
              <a:t>Biodynastie</a:t>
            </a:r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B</a:t>
            </a:r>
            <a:r>
              <a:rPr lang="en-US" sz="2800" dirty="0" smtClean="0"/>
              <a:t>] </a:t>
            </a:r>
            <a:r>
              <a:rPr lang="de-DE" dirty="0"/>
              <a:t>Bio-Etymologie</a:t>
            </a:r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C] </a:t>
            </a:r>
            <a:r>
              <a:rPr lang="de-DE" dirty="0"/>
              <a:t>Biodiversität</a:t>
            </a:r>
            <a:endParaRPr lang="en-US" sz="2800" dirty="0" smtClean="0"/>
          </a:p>
          <a:p>
            <a:endParaRPr lang="de-DE" sz="28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366612" y="79346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</a:t>
            </a:r>
            <a:r>
              <a:rPr lang="de-DE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dirty="0" smtClean="0"/>
              <a:t>[C] </a:t>
            </a:r>
            <a:r>
              <a:rPr lang="en-US" dirty="0" err="1" smtClean="0"/>
              <a:t>Biodiversität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626021"/>
            <a:ext cx="3850478" cy="2589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4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Es folgen Fragen der Kategorie </a:t>
            </a:r>
            <a: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„Landwirtschaft</a:t>
            </a:r>
            <a:r>
              <a:rPr lang="de-DE" dirty="0" smtClean="0">
                <a:latin typeface="Calibri Light"/>
              </a:rPr>
              <a:t>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207694" y="179269"/>
            <a:ext cx="9289618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Wie lautet der Fachbegriff der landwirtschaftlichen Artenvielfalt? 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1800" b="1" dirty="0" smtClean="0"/>
              <a:t>(10 Punkte)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Landwirtschaft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362877" y="2871785"/>
            <a:ext cx="7077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[A] </a:t>
            </a:r>
            <a:r>
              <a:rPr lang="de-DE" sz="2400" dirty="0" err="1" smtClean="0"/>
              <a:t>Agrobiodiversität</a:t>
            </a:r>
            <a:endParaRPr lang="de-DE" sz="2800" dirty="0" smtClean="0"/>
          </a:p>
          <a:p>
            <a:r>
              <a:rPr lang="de-DE" sz="2800" b="1" dirty="0" smtClean="0"/>
              <a:t>[B] </a:t>
            </a:r>
            <a:r>
              <a:rPr lang="de-DE" sz="2400" dirty="0" smtClean="0"/>
              <a:t>Feldvielfalt</a:t>
            </a:r>
          </a:p>
          <a:p>
            <a:r>
              <a:rPr lang="de-DE" sz="2800" b="1" dirty="0" smtClean="0"/>
              <a:t>[C] </a:t>
            </a:r>
            <a:r>
              <a:rPr lang="de-DE" sz="2400" dirty="0" err="1"/>
              <a:t>Agrarität</a:t>
            </a:r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88273" y="1012613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</a:t>
            </a:r>
            <a:r>
              <a:rPr lang="de-DE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 dirty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70147" y="1782726"/>
            <a:ext cx="350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[A] </a:t>
            </a:r>
            <a:r>
              <a:rPr lang="de-DE" sz="2400" dirty="0" err="1" smtClean="0"/>
              <a:t>Argrobiodiversität</a:t>
            </a: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3" y="2607886"/>
            <a:ext cx="3615267" cy="2711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Welche Tiere spielen bei der Bestäubung von Pflanzen eine wichtige Rolle? </a:t>
            </a:r>
            <a:r>
              <a:rPr lang="de-DE" b="1" dirty="0" smtClean="0"/>
              <a:t>(20 Punkte)</a:t>
            </a:r>
          </a:p>
          <a:p>
            <a:endParaRPr lang="de-DE" b="1" dirty="0"/>
          </a:p>
          <a:p>
            <a:r>
              <a:rPr lang="de-DE" sz="2400" dirty="0" smtClean="0"/>
              <a:t>[A]  Vögel</a:t>
            </a:r>
            <a:endParaRPr lang="de-DE" sz="2000" dirty="0" smtClean="0">
              <a:sym typeface="Wingdings"/>
            </a:endParaRPr>
          </a:p>
          <a:p>
            <a:r>
              <a:rPr lang="de-DE" sz="2400" dirty="0" smtClean="0"/>
              <a:t>[B]  Bienen</a:t>
            </a:r>
          </a:p>
          <a:p>
            <a:r>
              <a:rPr lang="de-DE" sz="2400" dirty="0" smtClean="0"/>
              <a:t>[C] Feldmeister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 dirty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Landwirtschaft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065199" y="222618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dirty="0" smtClean="0"/>
              <a:t>Richtige Antwort: [B] Bienen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dirty="0">
                <a:latin typeface="Calibri"/>
              </a:rPr>
              <a:t>2</a:t>
            </a:r>
            <a:r>
              <a:rPr lang="de-DE" sz="4800" b="0" i="0" baseline="0" dirty="0" smtClean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6" name="Grafik 5" descr="urn-newsml-dpa-com-20090101-171111-99-823094-large-4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4733" y="2078651"/>
            <a:ext cx="4107516" cy="307737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105996" y="2286000"/>
            <a:ext cx="4196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Sie fliegen vom Blüte zu Blüte um </a:t>
            </a:r>
            <a:r>
              <a:rPr lang="de-DE" dirty="0" err="1" smtClean="0"/>
              <a:t>Nekatar</a:t>
            </a:r>
            <a:endParaRPr lang="de-DE" dirty="0" smtClean="0"/>
          </a:p>
          <a:p>
            <a:r>
              <a:rPr lang="de-DE" dirty="0"/>
              <a:t>z</a:t>
            </a:r>
            <a:r>
              <a:rPr lang="de-DE" dirty="0" smtClean="0"/>
              <a:t>u sammeln und bestäuben gleichzeitig</a:t>
            </a:r>
            <a:br>
              <a:rPr lang="de-DE" dirty="0" smtClean="0"/>
            </a:br>
            <a:r>
              <a:rPr lang="de-DE" dirty="0" smtClean="0"/>
              <a:t>Pflanzen!</a:t>
            </a:r>
          </a:p>
        </p:txBody>
      </p:sp>
    </p:spTree>
    <p:extLst>
      <p:ext uri="{BB962C8B-B14F-4D97-AF65-F5344CB8AC3E}">
        <p14:creationId xmlns=""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Vor wie vielen Jahren begannen die Menschen mit Landwirtschaft? </a:t>
            </a:r>
            <a:r>
              <a:rPr lang="de-DE" b="1" dirty="0" smtClean="0"/>
              <a:t>(30 Punkte)</a:t>
            </a:r>
          </a:p>
          <a:p>
            <a:endParaRPr lang="de-DE" b="1" dirty="0" smtClean="0"/>
          </a:p>
          <a:p>
            <a:r>
              <a:rPr lang="de-DE" dirty="0" smtClean="0"/>
              <a:t>[A] </a:t>
            </a:r>
            <a:r>
              <a:rPr lang="de-DE" dirty="0"/>
              <a:t>Vor 500 Jahren</a:t>
            </a:r>
            <a:endParaRPr lang="de-DE" dirty="0" smtClean="0"/>
          </a:p>
          <a:p>
            <a:r>
              <a:rPr lang="de-DE" dirty="0" smtClean="0"/>
              <a:t>[B] </a:t>
            </a:r>
            <a:r>
              <a:rPr lang="de-DE" dirty="0"/>
              <a:t>Vor </a:t>
            </a:r>
            <a:r>
              <a:rPr lang="de-DE" dirty="0" smtClean="0"/>
              <a:t>1.000 </a:t>
            </a:r>
            <a:r>
              <a:rPr lang="de-DE" dirty="0"/>
              <a:t>Jahren</a:t>
            </a:r>
            <a:endParaRPr lang="de-DE" dirty="0" smtClean="0"/>
          </a:p>
          <a:p>
            <a:r>
              <a:rPr lang="de-DE" dirty="0" smtClean="0"/>
              <a:t>[C] </a:t>
            </a:r>
            <a:r>
              <a:rPr lang="de-DE" dirty="0"/>
              <a:t>Vor </a:t>
            </a:r>
            <a:r>
              <a:rPr lang="de-DE" dirty="0" smtClean="0"/>
              <a:t>12.000 Jahren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platzhalter 62"/>
          <p:cNvSpPr>
            <a:spLocks noGrp="1"/>
          </p:cNvSpPr>
          <p:nvPr>
            <p:ph type="body" sz="quarter" idx="13"/>
          </p:nvPr>
        </p:nvSpPr>
        <p:spPr>
          <a:xfrm>
            <a:off x="332703" y="877824"/>
            <a:ext cx="2099258" cy="393968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dirty="0" smtClean="0">
                <a:latin typeface="Calibri"/>
              </a:rPr>
              <a:t>Allgemeines</a:t>
            </a:r>
            <a:endParaRPr lang="en-US" dirty="0"/>
          </a:p>
        </p:txBody>
      </p:sp>
      <p:sp>
        <p:nvSpPr>
          <p:cNvPr id="128" name="Textplatzhalter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10</a:t>
            </a:r>
            <a:endParaRPr lang="en-US" dirty="0">
              <a:hlinkClick r:id="rId3" action="ppaction://hlinksldjump"/>
            </a:endParaRPr>
          </a:p>
        </p:txBody>
      </p:sp>
      <p:sp>
        <p:nvSpPr>
          <p:cNvPr id="133" name="Textplatzhalter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20</a:t>
            </a:r>
            <a:endParaRPr lang="en-US" dirty="0"/>
          </a:p>
        </p:txBody>
      </p:sp>
      <p:sp>
        <p:nvSpPr>
          <p:cNvPr id="138" name="Textplatzhalter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30</a:t>
            </a:r>
            <a:endParaRPr lang="en-US" dirty="0"/>
          </a:p>
        </p:txBody>
      </p:sp>
      <p:sp>
        <p:nvSpPr>
          <p:cNvPr id="143" name="Textplatzhalter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40</a:t>
            </a:r>
            <a:endParaRPr lang="en-US" dirty="0"/>
          </a:p>
        </p:txBody>
      </p:sp>
      <p:sp>
        <p:nvSpPr>
          <p:cNvPr id="148" name="Textplatzhalter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50</a:t>
            </a:r>
            <a:endParaRPr lang="en-US" dirty="0"/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14"/>
          </p:nvPr>
        </p:nvSpPr>
        <p:spPr>
          <a:xfrm>
            <a:off x="2689537" y="853440"/>
            <a:ext cx="2099258" cy="418352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b="1" dirty="0">
                <a:latin typeface="Calibri"/>
              </a:rPr>
              <a:t>L</a:t>
            </a:r>
            <a:r>
              <a:rPr lang="de-DE" b="1" dirty="0" smtClean="0">
                <a:latin typeface="Calibri"/>
              </a:rPr>
              <a:t>andwirtschaft</a:t>
            </a:r>
            <a:endParaRPr lang="en-US" b="1" dirty="0"/>
          </a:p>
        </p:txBody>
      </p:sp>
      <p:sp>
        <p:nvSpPr>
          <p:cNvPr id="129" name="Textplatzhalter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10</a:t>
            </a:r>
            <a:endParaRPr lang="en-US" dirty="0"/>
          </a:p>
        </p:txBody>
      </p:sp>
      <p:sp>
        <p:nvSpPr>
          <p:cNvPr id="134" name="Textplatzhalter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20</a:t>
            </a:r>
            <a:endParaRPr lang="en-US" dirty="0"/>
          </a:p>
        </p:txBody>
      </p:sp>
      <p:sp>
        <p:nvSpPr>
          <p:cNvPr id="139" name="Textplatzhalter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30</a:t>
            </a:r>
            <a:endParaRPr lang="en-US" dirty="0"/>
          </a:p>
        </p:txBody>
      </p:sp>
      <p:sp>
        <p:nvSpPr>
          <p:cNvPr id="144" name="Textplatzhalter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40</a:t>
            </a:r>
            <a:endParaRPr lang="en-US" dirty="0"/>
          </a:p>
        </p:txBody>
      </p:sp>
      <p:sp>
        <p:nvSpPr>
          <p:cNvPr id="149" name="Textplatzhalter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50</a:t>
            </a:r>
            <a:endParaRPr lang="en-US" dirty="0"/>
          </a:p>
        </p:txBody>
      </p:sp>
      <p:sp>
        <p:nvSpPr>
          <p:cNvPr id="65" name="Textplatzhalter 64"/>
          <p:cNvSpPr>
            <a:spLocks noGrp="1"/>
          </p:cNvSpPr>
          <p:nvPr>
            <p:ph type="body" sz="quarter" idx="15"/>
          </p:nvPr>
        </p:nvSpPr>
        <p:spPr>
          <a:xfrm>
            <a:off x="5046371" y="853440"/>
            <a:ext cx="2099258" cy="418352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dirty="0" err="1" smtClean="0"/>
              <a:t>Konsum</a:t>
            </a:r>
            <a:endParaRPr lang="en-US" dirty="0"/>
          </a:p>
        </p:txBody>
      </p:sp>
      <p:sp>
        <p:nvSpPr>
          <p:cNvPr id="130" name="Textplatzhalter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10</a:t>
            </a:r>
            <a:endParaRPr lang="en-US" dirty="0"/>
          </a:p>
        </p:txBody>
      </p:sp>
      <p:sp>
        <p:nvSpPr>
          <p:cNvPr id="135" name="Textplatzhalter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20</a:t>
            </a:r>
            <a:endParaRPr lang="en-US" dirty="0"/>
          </a:p>
        </p:txBody>
      </p:sp>
      <p:sp>
        <p:nvSpPr>
          <p:cNvPr id="140" name="Textplatzhalter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30</a:t>
            </a:r>
            <a:endParaRPr lang="en-US" dirty="0"/>
          </a:p>
        </p:txBody>
      </p:sp>
      <p:sp>
        <p:nvSpPr>
          <p:cNvPr id="145" name="Textplatzhalter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40</a:t>
            </a:r>
            <a:endParaRPr lang="en-US" dirty="0"/>
          </a:p>
        </p:txBody>
      </p:sp>
      <p:sp>
        <p:nvSpPr>
          <p:cNvPr id="150" name="Textplatzhalter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50</a:t>
            </a:r>
            <a:endParaRPr lang="en-US" dirty="0"/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16"/>
          </p:nvPr>
        </p:nvSpPr>
        <p:spPr>
          <a:xfrm>
            <a:off x="7403205" y="865631"/>
            <a:ext cx="2099258" cy="406161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dirty="0" err="1" smtClean="0"/>
              <a:t>Klima</a:t>
            </a:r>
            <a:endParaRPr lang="en-US" dirty="0"/>
          </a:p>
        </p:txBody>
      </p:sp>
      <p:sp>
        <p:nvSpPr>
          <p:cNvPr id="131" name="Textplatzhalter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10</a:t>
            </a:r>
            <a:endParaRPr lang="en-US" dirty="0"/>
          </a:p>
        </p:txBody>
      </p:sp>
      <p:sp>
        <p:nvSpPr>
          <p:cNvPr id="136" name="Textplatzhalter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20</a:t>
            </a:r>
            <a:endParaRPr lang="en-US" dirty="0"/>
          </a:p>
        </p:txBody>
      </p:sp>
      <p:sp>
        <p:nvSpPr>
          <p:cNvPr id="141" name="Textplatzhalter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30</a:t>
            </a:r>
            <a:endParaRPr lang="en-US" dirty="0"/>
          </a:p>
        </p:txBody>
      </p:sp>
      <p:sp>
        <p:nvSpPr>
          <p:cNvPr id="146" name="Textplatzhalter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40</a:t>
            </a:r>
            <a:endParaRPr lang="en-US" dirty="0"/>
          </a:p>
        </p:txBody>
      </p:sp>
      <p:sp>
        <p:nvSpPr>
          <p:cNvPr id="151" name="Textplatzhalter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50</a:t>
            </a:r>
            <a:endParaRPr lang="en-US" dirty="0"/>
          </a:p>
        </p:txBody>
      </p:sp>
      <p:sp>
        <p:nvSpPr>
          <p:cNvPr id="67" name="Textplatzhalter 66"/>
          <p:cNvSpPr>
            <a:spLocks noGrp="1"/>
          </p:cNvSpPr>
          <p:nvPr>
            <p:ph type="body" sz="quarter" idx="17"/>
          </p:nvPr>
        </p:nvSpPr>
        <p:spPr>
          <a:xfrm>
            <a:off x="9760039" y="841247"/>
            <a:ext cx="2099258" cy="430545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400" b="1" dirty="0" smtClean="0"/>
              <a:t>Was </a:t>
            </a:r>
            <a:r>
              <a:rPr lang="en-US" sz="1400" b="1" dirty="0" err="1" smtClean="0"/>
              <a:t>kann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ich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selber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tun</a:t>
            </a:r>
            <a:r>
              <a:rPr lang="en-US" sz="1400" b="1" dirty="0" smtClean="0"/>
              <a:t>?</a:t>
            </a:r>
            <a:endParaRPr lang="en-US" sz="1400" b="1" dirty="0"/>
          </a:p>
        </p:txBody>
      </p:sp>
      <p:sp>
        <p:nvSpPr>
          <p:cNvPr id="132" name="Textplatzhalter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10</a:t>
            </a:r>
            <a:endParaRPr lang="en-US" dirty="0"/>
          </a:p>
        </p:txBody>
      </p:sp>
      <p:sp>
        <p:nvSpPr>
          <p:cNvPr id="137" name="Textplatzhalter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20</a:t>
            </a:r>
            <a:endParaRPr lang="en-US" dirty="0"/>
          </a:p>
        </p:txBody>
      </p:sp>
      <p:sp>
        <p:nvSpPr>
          <p:cNvPr id="142" name="Textplatzhalter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30</a:t>
            </a:r>
            <a:endParaRPr lang="en-US" dirty="0"/>
          </a:p>
        </p:txBody>
      </p:sp>
      <p:sp>
        <p:nvSpPr>
          <p:cNvPr id="147" name="Textplatzhalter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40</a:t>
            </a:r>
            <a:endParaRPr lang="en-US" dirty="0"/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de-DE" sz="2400" b="0" i="0" baseline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7" action="ppaction://hlinksldjump"/>
              </a:rPr>
              <a:t>50</a:t>
            </a:r>
            <a:endParaRPr lang="en-US" dirty="0">
              <a:hlinkClick r:id="rId27" action="ppaction://hlinksldjump"/>
            </a:endParaRPr>
          </a:p>
        </p:txBody>
      </p:sp>
      <p:sp>
        <p:nvSpPr>
          <p:cNvPr id="32" name="Interaktive Schaltfläche: Anpassen 31">
            <a:hlinkClick r:id="rId28" action="ppaction://hlinksldjump" highlightClick="1"/>
          </p:cNvPr>
          <p:cNvSpPr/>
          <p:nvPr/>
        </p:nvSpPr>
        <p:spPr>
          <a:xfrm>
            <a:off x="487680" y="146304"/>
            <a:ext cx="841248" cy="609600"/>
          </a:xfrm>
          <a:prstGeom prst="actionButtonBlank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b="1" u="sng" dirty="0" smtClean="0">
                <a:solidFill>
                  <a:schemeClr val="tx1"/>
                </a:solidFill>
              </a:rPr>
              <a:t>Bonus</a:t>
            </a:r>
          </a:p>
        </p:txBody>
      </p:sp>
      <p:sp>
        <p:nvSpPr>
          <p:cNvPr id="33" name="Interaktive Schaltfläche: Anpassen 32">
            <a:hlinkClick r:id="rId29" action="ppaction://hlinksldjump" highlightClick="1"/>
          </p:cNvPr>
          <p:cNvSpPr/>
          <p:nvPr/>
        </p:nvSpPr>
        <p:spPr>
          <a:xfrm>
            <a:off x="10615407" y="170453"/>
            <a:ext cx="801393" cy="536917"/>
          </a:xfrm>
          <a:prstGeom prst="actionButtonBlank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b="1" u="sng" dirty="0" smtClean="0">
                <a:solidFill>
                  <a:schemeClr val="tx1"/>
                </a:solidFill>
              </a:rPr>
              <a:t>Bonus</a:t>
            </a:r>
          </a:p>
        </p:txBody>
      </p:sp>
      <p:sp>
        <p:nvSpPr>
          <p:cNvPr id="34" name="Interaktive Schaltfläche: Anpassen 33">
            <a:hlinkClick r:id="rId30" action="ppaction://hlinksldjump" highlightClick="1"/>
          </p:cNvPr>
          <p:cNvSpPr/>
          <p:nvPr/>
        </p:nvSpPr>
        <p:spPr>
          <a:xfrm>
            <a:off x="2769855" y="189520"/>
            <a:ext cx="801393" cy="536917"/>
          </a:xfrm>
          <a:prstGeom prst="actionButtonBlank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b="1" u="sng" dirty="0" smtClean="0">
                <a:solidFill>
                  <a:schemeClr val="tx1"/>
                </a:solidFill>
              </a:rPr>
              <a:t>Bonus</a:t>
            </a:r>
          </a:p>
        </p:txBody>
      </p:sp>
      <p:sp>
        <p:nvSpPr>
          <p:cNvPr id="35" name="Interaktive Schaltfläche: Anpassen 34">
            <a:hlinkClick r:id="rId31" action="ppaction://hlinksldjump" highlightClick="1"/>
          </p:cNvPr>
          <p:cNvSpPr/>
          <p:nvPr/>
        </p:nvSpPr>
        <p:spPr>
          <a:xfrm>
            <a:off x="8323311" y="171232"/>
            <a:ext cx="801393" cy="536917"/>
          </a:xfrm>
          <a:prstGeom prst="actionButtonBlank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b="1" u="sng" dirty="0" smtClean="0">
                <a:solidFill>
                  <a:schemeClr val="tx1"/>
                </a:solidFill>
              </a:rPr>
              <a:t>Bonus</a:t>
            </a:r>
          </a:p>
        </p:txBody>
      </p:sp>
      <p:sp>
        <p:nvSpPr>
          <p:cNvPr id="36" name="Interaktive Schaltfläche: Anpassen 35">
            <a:hlinkClick r:id="rId32" action="ppaction://hlinksldjump" highlightClick="1"/>
          </p:cNvPr>
          <p:cNvSpPr/>
          <p:nvPr/>
        </p:nvSpPr>
        <p:spPr>
          <a:xfrm>
            <a:off x="5238735" y="146848"/>
            <a:ext cx="801393" cy="536917"/>
          </a:xfrm>
          <a:prstGeom prst="actionButtonBlank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b="1" u="sng" dirty="0" smtClean="0">
                <a:solidFill>
                  <a:schemeClr val="tx1"/>
                </a:solidFill>
              </a:rPr>
              <a:t>Bonus</a:t>
            </a:r>
          </a:p>
        </p:txBody>
      </p:sp>
    </p:spTree>
    <p:extLst>
      <p:ext uri="{BB962C8B-B14F-4D97-AF65-F5344CB8AC3E}">
        <p14:creationId xmlns=""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695375" y="496261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: [C] </a:t>
            </a:r>
            <a:r>
              <a:rPr lang="en-US" dirty="0" err="1" smtClean="0"/>
              <a:t>Vor</a:t>
            </a:r>
            <a:r>
              <a:rPr lang="en-US" dirty="0" smtClean="0"/>
              <a:t> 12.000 </a:t>
            </a:r>
            <a:r>
              <a:rPr lang="en-US" dirty="0" err="1" smtClean="0"/>
              <a:t>Jahren</a:t>
            </a:r>
            <a:endParaRPr lang="en-US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91" y="1639824"/>
            <a:ext cx="3634910" cy="3634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53870" y="2239717"/>
            <a:ext cx="939934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Welches Getreide gehört zu den ersten, welche der Mensch angebaut hat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[A] Weizen</a:t>
            </a:r>
          </a:p>
          <a:p>
            <a:endParaRPr lang="de-DE" dirty="0" smtClean="0"/>
          </a:p>
          <a:p>
            <a:r>
              <a:rPr lang="de-DE" dirty="0" smtClean="0"/>
              <a:t>[B] Gerste</a:t>
            </a:r>
          </a:p>
          <a:p>
            <a:endParaRPr lang="de-DE" dirty="0" smtClean="0"/>
          </a:p>
          <a:p>
            <a:r>
              <a:rPr lang="de-DE" dirty="0" smtClean="0"/>
              <a:t>[C] Dinkel</a:t>
            </a:r>
          </a:p>
          <a:p>
            <a:endParaRPr lang="de-DE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Calibri Light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11631" y="1840090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</a:t>
            </a:r>
            <a:r>
              <a:rPr lang="de-DE" dirty="0" smtClean="0">
                <a:latin typeface="Calibri"/>
              </a:rPr>
              <a:t>t: </a:t>
            </a:r>
            <a:r>
              <a:rPr lang="de-DE" dirty="0" smtClean="0"/>
              <a:t>[B] Gerste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1203570"/>
            <a:ext cx="5289194" cy="3515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50146" y="2356557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kann Landwirtschaft für die Artenvielfalt </a:t>
            </a:r>
            <a:r>
              <a:rPr lang="de-DE" b="1" dirty="0" smtClean="0"/>
              <a:t>tun? </a:t>
            </a:r>
            <a:br>
              <a:rPr lang="de-DE" b="1" dirty="0" smtClean="0"/>
            </a:br>
            <a:r>
              <a:rPr lang="de-DE" sz="2400" b="1" dirty="0" smtClean="0"/>
              <a:t>(50 Punkte)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[A] </a:t>
            </a:r>
            <a:r>
              <a:rPr lang="de-DE" dirty="0"/>
              <a:t>Weniger Traktoren einsetzten, um </a:t>
            </a:r>
            <a:r>
              <a:rPr lang="de-DE" dirty="0" err="1" smtClean="0"/>
              <a:t>Emmissionen</a:t>
            </a:r>
            <a:r>
              <a:rPr lang="de-DE" dirty="0" smtClean="0"/>
              <a:t> zu verringern, welche den Arten schaden könnte</a:t>
            </a:r>
          </a:p>
          <a:p>
            <a:endParaRPr lang="de-DE" dirty="0" smtClean="0"/>
          </a:p>
          <a:p>
            <a:r>
              <a:rPr lang="de-DE" dirty="0" smtClean="0"/>
              <a:t>[B] </a:t>
            </a:r>
            <a:r>
              <a:rPr lang="de-DE" dirty="0"/>
              <a:t>Die Verwendung von Pestiziden einstellen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[C]</a:t>
            </a:r>
            <a:r>
              <a:rPr lang="de-DE" dirty="0"/>
              <a:t> Die Hälfte der Ernte an Nutztiere abgeben</a:t>
            </a:r>
          </a:p>
          <a:p>
            <a:endParaRPr lang="de-DE" dirty="0" smtClean="0"/>
          </a:p>
          <a:p>
            <a:pPr>
              <a:spcBef>
                <a:spcPts val="1000"/>
              </a:spcBef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dirty="0" smtClean="0">
                <a:latin typeface="Calibri Light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07810" y="910640"/>
            <a:ext cx="93597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: [B] </a:t>
            </a:r>
            <a:r>
              <a:rPr lang="de-DE" dirty="0"/>
              <a:t>Die Verwendung von Pestiziden einstellen</a:t>
            </a:r>
            <a:br>
              <a:rPr lang="de-DE" dirty="0"/>
            </a:b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Landwirtschaft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3" y="2376618"/>
            <a:ext cx="4279900" cy="290605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28467" y="2912532"/>
            <a:ext cx="317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Zwar hilft das Pflanzenschutzmittel zur Beseitigung von Schädlingen, jedoch ist es reines Gift für viele Arten!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4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Es folgen Fragen der Kategorie </a:t>
            </a:r>
            <a: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„Konsum</a:t>
            </a:r>
            <a:r>
              <a:rPr lang="de-DE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480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90447" y="203245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Wie viele verschiedene Brotsorten gibt es in Deutschland</a:t>
            </a:r>
            <a:r>
              <a:rPr lang="de-DE" b="1" dirty="0" smtClean="0"/>
              <a:t>? </a:t>
            </a:r>
          </a:p>
          <a:p>
            <a:pPr>
              <a:spcBef>
                <a:spcPts val="1000"/>
              </a:spcBef>
            </a:pPr>
            <a:r>
              <a:rPr lang="de-DE" sz="1400" b="1" dirty="0" smtClean="0"/>
              <a:t>(10 Punkte)</a:t>
            </a:r>
          </a:p>
          <a:p>
            <a:pPr>
              <a:spcBef>
                <a:spcPts val="1000"/>
              </a:spcBef>
            </a:pPr>
            <a:endParaRPr lang="de-DE" dirty="0" smtClean="0"/>
          </a:p>
          <a:p>
            <a:r>
              <a:rPr lang="de-DE" dirty="0" smtClean="0"/>
              <a:t>[A] </a:t>
            </a:r>
            <a:r>
              <a:rPr lang="de-DE" dirty="0"/>
              <a:t>rund 600</a:t>
            </a:r>
            <a:endParaRPr lang="de-DE" dirty="0" smtClean="0"/>
          </a:p>
          <a:p>
            <a:r>
              <a:rPr lang="de-DE" dirty="0" smtClean="0"/>
              <a:t>[B] </a:t>
            </a:r>
            <a:r>
              <a:rPr lang="de-DE" dirty="0"/>
              <a:t>rund 1.500</a:t>
            </a:r>
            <a:endParaRPr lang="de-DE" dirty="0" smtClean="0"/>
          </a:p>
          <a:p>
            <a:r>
              <a:rPr lang="de-DE" dirty="0" smtClean="0"/>
              <a:t>[C] </a:t>
            </a:r>
            <a:r>
              <a:rPr lang="de-DE" dirty="0"/>
              <a:t>rund 3.200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Konsum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15356" y="284142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: [C] </a:t>
            </a:r>
            <a:r>
              <a:rPr lang="de-DE" dirty="0"/>
              <a:t>rund 3.200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5" y="2125133"/>
            <a:ext cx="5211703" cy="2931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de-DE" b="1" dirty="0" smtClean="0"/>
          </a:p>
          <a:p>
            <a:pPr>
              <a:spcBef>
                <a:spcPts val="1000"/>
              </a:spcBef>
            </a:pPr>
            <a:r>
              <a:rPr lang="de-DE" b="1" dirty="0"/>
              <a:t>Wie viel Prozent der Deutschen Gesamtfläche werden für Landwirtschaft genutzt</a:t>
            </a:r>
            <a:r>
              <a:rPr lang="de-DE" b="1" dirty="0" smtClean="0"/>
              <a:t>?(20 Punkte)</a:t>
            </a:r>
            <a:endParaRPr lang="de-DE" dirty="0" smtClean="0"/>
          </a:p>
          <a:p>
            <a:pPr>
              <a:spcBef>
                <a:spcPts val="1000"/>
              </a:spcBef>
            </a:pPr>
            <a:endParaRPr lang="de-DE" sz="2400" dirty="0" smtClean="0"/>
          </a:p>
          <a:p>
            <a:pPr>
              <a:spcBef>
                <a:spcPts val="1000"/>
              </a:spcBef>
            </a:pPr>
            <a:endParaRPr lang="de-DE" sz="2400" dirty="0" smtClean="0"/>
          </a:p>
          <a:p>
            <a:pPr>
              <a:spcBef>
                <a:spcPts val="1000"/>
              </a:spcBef>
            </a:pPr>
            <a:r>
              <a:rPr lang="de-DE" sz="2400" dirty="0" smtClean="0"/>
              <a:t>[A] </a:t>
            </a:r>
            <a:r>
              <a:rPr lang="de-DE" dirty="0"/>
              <a:t>rund 20%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[B] </a:t>
            </a:r>
            <a:r>
              <a:rPr lang="de-DE" dirty="0"/>
              <a:t>rund 50% </a:t>
            </a:r>
            <a:endParaRPr lang="de-DE" sz="2400" dirty="0" smtClean="0">
              <a:sym typeface="Wingdings"/>
            </a:endParaRPr>
          </a:p>
          <a:p>
            <a:r>
              <a:rPr lang="de-DE" sz="2400" dirty="0" smtClean="0"/>
              <a:t>[C] </a:t>
            </a:r>
            <a:r>
              <a:rPr lang="de-DE" dirty="0"/>
              <a:t>rund 60%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78255" y="20365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: </a:t>
            </a:r>
            <a:r>
              <a:rPr lang="de-DE" sz="2400" dirty="0" smtClean="0"/>
              <a:t>[B] rund 50%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89" y="1684974"/>
            <a:ext cx="5786967" cy="33696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763000" y="2108200"/>
            <a:ext cx="260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Genau 51,6 % von Deutschlands Gesamtfläche wird für Landwirtschaft genutzt!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4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Es folgen Fragen der </a:t>
            </a:r>
            <a: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Kategorie</a:t>
            </a:r>
            <a:r>
              <a:rPr lang="de-DE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 „Allgemeines“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09598" y="383485"/>
            <a:ext cx="9691953" cy="1503227"/>
          </a:xfrm>
        </p:spPr>
        <p:txBody>
          <a:bodyPr/>
          <a:lstStyle/>
          <a:p>
            <a:r>
              <a:rPr lang="de-DE" b="1" dirty="0"/>
              <a:t>Sind Lebensmittel nach Verfall des Mindesthaltbarkeitsdatums automatisch schlecht?</a:t>
            </a:r>
            <a:endParaRPr lang="de-DE" dirty="0"/>
          </a:p>
          <a:p>
            <a:r>
              <a:rPr lang="de-DE" sz="2400" b="1" dirty="0" smtClean="0"/>
              <a:t>(30 Punkte)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52133" y="2438400"/>
            <a:ext cx="5935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[A] </a:t>
            </a:r>
            <a:r>
              <a:rPr lang="de-DE" sz="2400" dirty="0"/>
              <a:t>Ja, man sollte sie sofort wegwerfen</a:t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[B] </a:t>
            </a:r>
            <a:r>
              <a:rPr lang="de-DE" sz="2400" dirty="0"/>
              <a:t>Ja, an dem Tag entwickeln sich Stoffe, die für den Menschen giftig sind</a:t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[C] </a:t>
            </a:r>
            <a:r>
              <a:rPr lang="de-DE" sz="2400" dirty="0"/>
              <a:t>Nein, sie haben nur ihre spezifischen Merkmale wie Geruch oder Geschmack verloren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78255" y="288997"/>
            <a:ext cx="7672145" cy="139349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00505" y="741342"/>
            <a:ext cx="610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[C] </a:t>
            </a:r>
            <a:r>
              <a:rPr lang="de-DE" sz="2000" dirty="0"/>
              <a:t>Nein, sie haben nur ihre spezifischen Merkmale wie Geruch oder Geschmack verloren</a:t>
            </a:r>
          </a:p>
          <a:p>
            <a:r>
              <a:rPr lang="de-DE" sz="2400" dirty="0" smtClean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16" y="1778000"/>
            <a:ext cx="4334222" cy="360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097711" y="2008069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Warum werden im Kartoffelanbau so viele Kartoffeln weggeschmissen?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b="1" dirty="0" smtClean="0"/>
              <a:t>(40 Punkte)</a:t>
            </a:r>
          </a:p>
          <a:p>
            <a:endParaRPr lang="de-DE" sz="2800" dirty="0" smtClean="0">
              <a:sym typeface="Wingdings"/>
            </a:endParaRPr>
          </a:p>
          <a:p>
            <a:r>
              <a:rPr lang="de-DE" sz="2800" dirty="0" smtClean="0"/>
              <a:t>[A] </a:t>
            </a:r>
            <a:r>
              <a:rPr lang="de-DE" dirty="0"/>
              <a:t>Sie sind </a:t>
            </a:r>
            <a:r>
              <a:rPr lang="de-DE" dirty="0" smtClean="0"/>
              <a:t>giftig</a:t>
            </a:r>
          </a:p>
          <a:p>
            <a:endParaRPr lang="de-DE" sz="2800" dirty="0" smtClean="0"/>
          </a:p>
          <a:p>
            <a:r>
              <a:rPr lang="de-DE" sz="2800" dirty="0" smtClean="0"/>
              <a:t>[B] </a:t>
            </a:r>
            <a:r>
              <a:rPr lang="de-DE" dirty="0"/>
              <a:t>Sie haben die falsche Größe und entsprechen nicht den Ansprüchen der Gesellschaft</a:t>
            </a:r>
            <a:br>
              <a:rPr lang="de-DE" dirty="0"/>
            </a:br>
            <a:endParaRPr lang="de-DE" sz="2800" dirty="0" smtClean="0">
              <a:sym typeface="Wingdings"/>
            </a:endParaRPr>
          </a:p>
          <a:p>
            <a:r>
              <a:rPr lang="de-DE" sz="2800" dirty="0" smtClean="0"/>
              <a:t>[C] </a:t>
            </a:r>
            <a:r>
              <a:rPr lang="de-DE" dirty="0"/>
              <a:t>Sie wurden bei ernten übersehen, weil sie so klein sind</a:t>
            </a:r>
          </a:p>
          <a:p>
            <a:endParaRPr lang="de-DE" sz="2800" dirty="0" smtClean="0"/>
          </a:p>
          <a:p>
            <a:pPr>
              <a:spcBef>
                <a:spcPts val="1000"/>
              </a:spcBef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14831" y="288997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err="1" smtClean="0"/>
              <a:t>Antwort</a:t>
            </a:r>
            <a:r>
              <a:rPr lang="en-US" dirty="0" smtClean="0"/>
              <a:t>:</a:t>
            </a:r>
            <a:r>
              <a:rPr lang="en-US" sz="2400" dirty="0" smtClean="0"/>
              <a:t> </a:t>
            </a:r>
            <a:r>
              <a:rPr lang="de-DE" sz="2400" dirty="0" smtClean="0"/>
              <a:t>[B] </a:t>
            </a:r>
            <a:r>
              <a:rPr lang="de-DE" dirty="0"/>
              <a:t>Sie haben die falsche Größe und entsprechen nicht den Ansprüchen der Gesellschaft</a:t>
            </a:r>
            <a:br>
              <a:rPr lang="de-DE" dirty="0"/>
            </a:b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1697567"/>
            <a:ext cx="5001683" cy="37512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79267" y="2074333"/>
            <a:ext cx="2582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Täglich werden unzählige, noch verwendbare Kartoffeln weg geschmissen, weil sie zu klein oder zu unförmig sind und sich somit angeblich schlechter verkaufen!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09903" y="2215333"/>
            <a:ext cx="8885530" cy="2001892"/>
          </a:xfrm>
        </p:spPr>
        <p:txBody>
          <a:bodyPr/>
          <a:lstStyle/>
          <a:p>
            <a:r>
              <a:rPr lang="de-DE" b="1" dirty="0"/>
              <a:t>Sind wir </a:t>
            </a:r>
            <a:r>
              <a:rPr lang="de-DE" b="1" dirty="0" smtClean="0"/>
              <a:t>in Deutschland verantwortlich </a:t>
            </a:r>
            <a:r>
              <a:rPr lang="de-DE" b="1" dirty="0"/>
              <a:t>für das Aussterben von Arten in anderen Ländern</a:t>
            </a:r>
            <a:r>
              <a:rPr lang="de-DE" b="1" dirty="0" smtClean="0"/>
              <a:t>? (50 Punkte)</a:t>
            </a:r>
            <a:endParaRPr lang="de-DE" dirty="0"/>
          </a:p>
          <a:p>
            <a:endParaRPr lang="de-DE" dirty="0" smtClean="0">
              <a:latin typeface="+mj-lt"/>
            </a:endParaRPr>
          </a:p>
          <a:p>
            <a:r>
              <a:rPr lang="de-DE" dirty="0" smtClean="0"/>
              <a:t>[A] </a:t>
            </a:r>
            <a:r>
              <a:rPr lang="de-DE" dirty="0"/>
              <a:t>Nein, da sind sie selber dran Schuld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[B] </a:t>
            </a:r>
            <a:r>
              <a:rPr lang="de-DE" dirty="0"/>
              <a:t>Nein, die Arten die es dort gibt, sind bei uns nicht </a:t>
            </a:r>
            <a:r>
              <a:rPr lang="de-DE" dirty="0" smtClean="0"/>
              <a:t>heimisch, also können sie bei uns auch nicht aussterben</a:t>
            </a:r>
          </a:p>
          <a:p>
            <a:endParaRPr lang="de-DE" dirty="0" smtClean="0"/>
          </a:p>
          <a:p>
            <a:r>
              <a:rPr lang="de-DE" dirty="0" smtClean="0"/>
              <a:t>[C] </a:t>
            </a:r>
            <a:r>
              <a:rPr lang="de-DE" dirty="0"/>
              <a:t>Ja, durch den Konsum von Importwaren aus anderen Ländern</a:t>
            </a:r>
            <a:endParaRPr lang="de-DE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208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83739" y="531624"/>
            <a:ext cx="8885530" cy="2001892"/>
          </a:xfrm>
        </p:spPr>
        <p:txBody>
          <a:bodyPr/>
          <a:lstStyle/>
          <a:p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 </a:t>
            </a:r>
            <a:r>
              <a:rPr lang="de-DE" dirty="0" smtClean="0"/>
              <a:t>[C</a:t>
            </a:r>
            <a:r>
              <a:rPr lang="de-DE" dirty="0"/>
              <a:t>] Ja, durch den Konsum von Importwaren aus anderen Ländern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Konsum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87" y="2252133"/>
            <a:ext cx="4859930" cy="32353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272867" y="2429933"/>
            <a:ext cx="3903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den Anbau von beispielsweise Kaffee werden viele natürliche Lebensräume von Arten zerstört!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Ebenso entstehen beim Transport viele giftige Gase, die den Arten ebenfalls gefährlich werden.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4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Es folgen Fragen der Kategorie </a:t>
            </a:r>
            <a:r>
              <a:rPr lang="de-DE" dirty="0" smtClean="0">
                <a:latin typeface="Calibri Light"/>
              </a:rPr>
              <a:t>„Klima“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78255" y="2227524"/>
            <a:ext cx="8885530" cy="226906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bedeutet Klimawandel?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1800" b="1" dirty="0" smtClean="0"/>
              <a:t>(10 Punkte)</a:t>
            </a:r>
            <a:endParaRPr lang="de-DE" sz="2400" b="1" dirty="0" smtClean="0"/>
          </a:p>
          <a:p>
            <a:endParaRPr lang="de-DE" sz="2000" dirty="0" smtClean="0">
              <a:sym typeface="Wingdings"/>
            </a:endParaRPr>
          </a:p>
          <a:p>
            <a:r>
              <a:rPr lang="de-DE" sz="2000" dirty="0" smtClean="0"/>
              <a:t> [A] </a:t>
            </a:r>
            <a:r>
              <a:rPr lang="de-DE" sz="2400" dirty="0"/>
              <a:t>..ist die Veränderung des Klimas auf der Erde verursacht durch Natur und Mensch</a:t>
            </a:r>
            <a:endParaRPr lang="de-DE" sz="1600" dirty="0" smtClean="0">
              <a:sym typeface="Wingdings"/>
            </a:endParaRPr>
          </a:p>
          <a:p>
            <a:r>
              <a:rPr lang="de-DE" sz="2000" dirty="0" smtClean="0"/>
              <a:t> [B] </a:t>
            </a:r>
            <a:r>
              <a:rPr lang="de-DE" sz="2400" dirty="0"/>
              <a:t>Eine moderne Klimaanlage, die durch erneuerbare Energien funktioniert</a:t>
            </a:r>
            <a:endParaRPr lang="de-DE" sz="1600" dirty="0" smtClean="0">
              <a:sym typeface="Wingdings"/>
            </a:endParaRPr>
          </a:p>
          <a:p>
            <a:r>
              <a:rPr lang="de-DE" sz="2000" dirty="0" smtClean="0"/>
              <a:t> </a:t>
            </a:r>
            <a:r>
              <a:rPr lang="de-DE" sz="2400" dirty="0" smtClean="0"/>
              <a:t>[C] </a:t>
            </a:r>
            <a:r>
              <a:rPr lang="de-DE" sz="2400" dirty="0" smtClean="0"/>
              <a:t>Der jahreszeitliche Wechsel zwischen Frühling, Sommer, Herbst und Winter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pPr>
              <a:spcBef>
                <a:spcPts val="1000"/>
              </a:spcBef>
            </a:pPr>
            <a:endParaRPr lang="de-DE" sz="2000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sz="2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dirty="0" err="1" smtClean="0"/>
              <a:t>Klima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90447" y="605989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 </a:t>
            </a:r>
            <a:r>
              <a:rPr lang="de-DE" sz="2400" dirty="0" smtClean="0"/>
              <a:t>[A] </a:t>
            </a:r>
            <a:r>
              <a:rPr lang="de-DE" dirty="0"/>
              <a:t>..ist die Veränderung des Klimas auf der Erde verursacht durch Natur und Mensch</a:t>
            </a:r>
            <a:br>
              <a:rPr lang="de-DE" dirty="0"/>
            </a:b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4" y="2404533"/>
            <a:ext cx="4445000" cy="296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013044" y="1907485"/>
            <a:ext cx="8885530" cy="2001892"/>
          </a:xfrm>
        </p:spPr>
        <p:txBody>
          <a:bodyPr/>
          <a:lstStyle/>
          <a:p>
            <a:r>
              <a:rPr lang="de-DE" b="1" dirty="0"/>
              <a:t>Was sind </a:t>
            </a:r>
            <a:r>
              <a:rPr lang="de-DE" b="1" dirty="0" err="1"/>
              <a:t>Neobiota</a:t>
            </a:r>
            <a:r>
              <a:rPr lang="de-DE" b="1" dirty="0"/>
              <a:t>?</a:t>
            </a:r>
            <a:endParaRPr lang="de-DE" dirty="0"/>
          </a:p>
          <a:p>
            <a:r>
              <a:rPr lang="de-DE" b="1" dirty="0" smtClean="0"/>
              <a:t>(20 Punkte)</a:t>
            </a:r>
            <a:endParaRPr lang="de-DE" dirty="0" smtClean="0"/>
          </a:p>
          <a:p>
            <a:endParaRPr lang="de-DE" dirty="0" smtClean="0">
              <a:sym typeface="Wingdings"/>
            </a:endParaRPr>
          </a:p>
          <a:p>
            <a:r>
              <a:rPr lang="de-DE" sz="2800" dirty="0" smtClean="0"/>
              <a:t>[A] </a:t>
            </a:r>
            <a:r>
              <a:rPr lang="de-DE" dirty="0"/>
              <a:t>Ein </a:t>
            </a:r>
            <a:r>
              <a:rPr lang="de-DE" dirty="0" err="1"/>
              <a:t>homöopatisches</a:t>
            </a:r>
            <a:r>
              <a:rPr lang="de-DE" dirty="0"/>
              <a:t> Arzneimittel </a:t>
            </a:r>
            <a:r>
              <a:rPr lang="de-DE" dirty="0" smtClean="0"/>
              <a:t>gegen </a:t>
            </a:r>
          </a:p>
          <a:p>
            <a:r>
              <a:rPr lang="de-DE" dirty="0" smtClean="0"/>
              <a:t>Krämpfe</a:t>
            </a:r>
          </a:p>
          <a:p>
            <a:endParaRPr lang="de-DE" sz="2800" dirty="0" smtClean="0"/>
          </a:p>
          <a:p>
            <a:r>
              <a:rPr lang="de-DE" sz="2800" dirty="0" smtClean="0"/>
              <a:t>[B] </a:t>
            </a:r>
            <a:r>
              <a:rPr lang="de-DE" dirty="0"/>
              <a:t>Tiere/Pflanzen, welche so nicht in Deutschland vorkommen, sondern durch den Menschen in das Land gekommen sind</a:t>
            </a:r>
            <a:br>
              <a:rPr lang="de-DE" dirty="0"/>
            </a:br>
            <a:endParaRPr lang="de-DE" sz="2800" dirty="0" smtClean="0"/>
          </a:p>
          <a:p>
            <a:r>
              <a:rPr lang="de-DE" sz="2800" dirty="0" smtClean="0"/>
              <a:t>[C] </a:t>
            </a:r>
            <a:r>
              <a:rPr lang="de-DE" dirty="0"/>
              <a:t>Überreste von ausgestorbenen Tieren, welche gesammelt werden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647731" y="1901116"/>
            <a:ext cx="10120936" cy="2569283"/>
          </a:xfrm>
        </p:spPr>
        <p:txBody>
          <a:bodyPr/>
          <a:lstStyle/>
          <a:p>
            <a:pPr marL="457200" indent="-457200">
              <a:spcBef>
                <a:spcPts val="1000"/>
              </a:spcBef>
            </a:pPr>
            <a:r>
              <a:rPr lang="de-DE" b="1" dirty="0"/>
              <a:t>Was ist die rote Liste? </a:t>
            </a:r>
            <a:r>
              <a:rPr lang="de-DE" b="1" dirty="0" smtClean="0"/>
              <a:t>(10 Punkte)</a:t>
            </a:r>
          </a:p>
          <a:p>
            <a:pPr>
              <a:spcBef>
                <a:spcPts val="1000"/>
              </a:spcBef>
            </a:pPr>
            <a:r>
              <a:rPr lang="de-DE" b="1" dirty="0"/>
              <a:t> </a:t>
            </a:r>
            <a:endParaRPr lang="de-DE" b="1" dirty="0" smtClean="0"/>
          </a:p>
          <a:p>
            <a:pPr>
              <a:spcBef>
                <a:spcPts val="1000"/>
              </a:spcBef>
            </a:pPr>
            <a:r>
              <a:rPr lang="de-DE" b="1" dirty="0"/>
              <a:t> </a:t>
            </a:r>
            <a:r>
              <a:rPr lang="de-DE" dirty="0" smtClean="0"/>
              <a:t>[</a:t>
            </a:r>
            <a:r>
              <a:rPr lang="de-DE" dirty="0"/>
              <a:t>A] Eine Liste von bedrohten Tier- und </a:t>
            </a:r>
            <a:r>
              <a:rPr lang="de-DE" dirty="0" smtClean="0"/>
              <a:t>Pflanzenarten</a:t>
            </a:r>
          </a:p>
          <a:p>
            <a:pPr>
              <a:spcBef>
                <a:spcPts val="1000"/>
              </a:spcBef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[</a:t>
            </a:r>
            <a:r>
              <a:rPr lang="de-DE" dirty="0"/>
              <a:t>B</a:t>
            </a:r>
            <a:r>
              <a:rPr lang="de-DE" dirty="0" smtClean="0"/>
              <a:t>] </a:t>
            </a:r>
            <a:r>
              <a:rPr lang="de-DE" dirty="0"/>
              <a:t>Eine Liste mit allen Tieren und Pflanzen die rot </a:t>
            </a:r>
            <a:r>
              <a:rPr lang="de-DE" dirty="0" smtClean="0"/>
              <a:t>sind</a:t>
            </a:r>
          </a:p>
          <a:p>
            <a:pPr>
              <a:spcBef>
                <a:spcPts val="1000"/>
              </a:spcBef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r>
              <a:rPr lang="de-DE" dirty="0" smtClean="0"/>
              <a:t>[</a:t>
            </a:r>
            <a:r>
              <a:rPr lang="de-DE" dirty="0"/>
              <a:t>C</a:t>
            </a:r>
            <a:r>
              <a:rPr lang="de-DE" dirty="0" smtClean="0"/>
              <a:t>] </a:t>
            </a:r>
            <a:r>
              <a:rPr lang="de-DE" dirty="0"/>
              <a:t>Eine Liste mit allen Dingen die schädlich für den Menschen sind</a:t>
            </a:r>
            <a:endParaRPr lang="de-DE" dirty="0" smtClean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 dirty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dirty="0" err="1" smtClean="0"/>
              <a:t>Allgemeines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518252" y="683882"/>
            <a:ext cx="8885530" cy="2001892"/>
          </a:xfrm>
        </p:spPr>
        <p:txBody>
          <a:bodyPr/>
          <a:lstStyle/>
          <a:p>
            <a:r>
              <a:rPr lang="en-US" b="1" dirty="0" err="1" smtClean="0"/>
              <a:t>Richtige</a:t>
            </a:r>
            <a:r>
              <a:rPr lang="en-US" b="1" dirty="0" smtClean="0"/>
              <a:t> </a:t>
            </a:r>
            <a:r>
              <a:rPr lang="en-US" b="1" dirty="0" err="1" smtClean="0"/>
              <a:t>Antwort</a:t>
            </a:r>
            <a:r>
              <a:rPr lang="en-US" b="1" dirty="0" smtClean="0"/>
              <a:t>: </a:t>
            </a:r>
            <a:endParaRPr lang="de-DE" b="1" dirty="0" smtClean="0">
              <a:sym typeface="Wingdings"/>
            </a:endParaRPr>
          </a:p>
          <a:p>
            <a:endParaRPr lang="de-DE" dirty="0" smtClean="0"/>
          </a:p>
          <a:p>
            <a:r>
              <a:rPr lang="de-DE" dirty="0" smtClean="0"/>
              <a:t>[B] </a:t>
            </a:r>
            <a:r>
              <a:rPr lang="de-DE" dirty="0"/>
              <a:t>Tiere/Pflanzen, welche so nicht in Deutschland vorkommen, sondern durch den Menschen in das Land gekommen sind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08" y="3143012"/>
            <a:ext cx="550545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05103" y="63037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Ist der Klimawandel eine Bedrohung für viele Arten?</a:t>
            </a:r>
            <a:endParaRPr lang="de-DE" dirty="0"/>
          </a:p>
          <a:p>
            <a:pPr>
              <a:spcBef>
                <a:spcPts val="1000"/>
              </a:spcBef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6298" y="2632265"/>
            <a:ext cx="94891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[A] </a:t>
            </a:r>
            <a:r>
              <a:rPr lang="de-DE" sz="2400" dirty="0"/>
              <a:t>Ja, denn viele Arten können sich der veränderten Umgebung nicht </a:t>
            </a:r>
            <a:r>
              <a:rPr lang="de-DE" sz="2400" dirty="0" smtClean="0"/>
              <a:t>anpassen</a:t>
            </a:r>
          </a:p>
          <a:p>
            <a:endParaRPr lang="de-DE" sz="3200" dirty="0" smtClean="0">
              <a:sym typeface="Wingdings"/>
            </a:endParaRPr>
          </a:p>
          <a:p>
            <a:r>
              <a:rPr lang="de-DE" sz="2400" dirty="0" smtClean="0"/>
              <a:t>[B] </a:t>
            </a:r>
            <a:r>
              <a:rPr lang="de-DE" sz="2400" dirty="0"/>
              <a:t>Nein, jede Art kann sich anpassen, es dauert nur ein paar </a:t>
            </a:r>
            <a:r>
              <a:rPr lang="de-DE" sz="2400" dirty="0" smtClean="0"/>
              <a:t>Jahre</a:t>
            </a:r>
          </a:p>
          <a:p>
            <a:endParaRPr lang="de-DE" sz="2400" dirty="0" smtClean="0">
              <a:sym typeface="Wingdings"/>
            </a:endParaRPr>
          </a:p>
          <a:p>
            <a:r>
              <a:rPr lang="de-DE" sz="2400" dirty="0" smtClean="0"/>
              <a:t>[C</a:t>
            </a:r>
            <a:r>
              <a:rPr lang="de-DE" sz="2400" dirty="0"/>
              <a:t>] Nein, kaum Regionen sind vom Klimawandel betroffen</a:t>
            </a:r>
            <a:endParaRPr lang="de-D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35390" y="132376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err="1" smtClean="0"/>
              <a:t>Richtige</a:t>
            </a:r>
            <a:r>
              <a:rPr lang="en-US" b="1" dirty="0" smtClean="0"/>
              <a:t> </a:t>
            </a:r>
            <a:r>
              <a:rPr lang="en-US" b="1" dirty="0" err="1" smtClean="0"/>
              <a:t>Antwort</a:t>
            </a:r>
            <a:r>
              <a:rPr lang="en-US" b="1" dirty="0" smtClean="0"/>
              <a:t>: </a:t>
            </a:r>
            <a:r>
              <a:rPr lang="en-US" dirty="0" smtClean="0"/>
              <a:t>[</a:t>
            </a:r>
            <a:r>
              <a:rPr lang="de-DE" dirty="0" smtClean="0"/>
              <a:t>A] </a:t>
            </a:r>
            <a:r>
              <a:rPr lang="de-DE" dirty="0"/>
              <a:t>Ja, denn viele Arten können sich der veränderten Umgebung nicht anpassen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00" y="2040467"/>
            <a:ext cx="3611722" cy="353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21561" y="2748629"/>
            <a:ext cx="8885530" cy="2001892"/>
          </a:xfrm>
        </p:spPr>
        <p:txBody>
          <a:bodyPr/>
          <a:lstStyle/>
          <a:p>
            <a:r>
              <a:rPr lang="de-DE" b="1" dirty="0"/>
              <a:t>Was sind Biodiversitäts-Hotspots?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000" b="1" dirty="0" smtClean="0"/>
              <a:t>(40 Punkte)</a:t>
            </a:r>
          </a:p>
          <a:p>
            <a:endParaRPr lang="de-DE" sz="2000" b="1" dirty="0" smtClean="0"/>
          </a:p>
          <a:p>
            <a:r>
              <a:rPr lang="de-DE" sz="2800" dirty="0" smtClean="0"/>
              <a:t>[A] </a:t>
            </a:r>
            <a:r>
              <a:rPr lang="de-DE" sz="2800" dirty="0"/>
              <a:t>Freies WLAN für </a:t>
            </a:r>
            <a:r>
              <a:rPr lang="de-DE" sz="2800" dirty="0" smtClean="0"/>
              <a:t>Tiere</a:t>
            </a:r>
          </a:p>
          <a:p>
            <a:endParaRPr lang="de-DE" sz="1800" dirty="0" smtClean="0"/>
          </a:p>
          <a:p>
            <a:r>
              <a:rPr lang="de-DE" sz="2800" dirty="0" smtClean="0"/>
              <a:t>[B] </a:t>
            </a:r>
            <a:r>
              <a:rPr lang="de-DE" sz="2800" dirty="0"/>
              <a:t>Regionen an denen es am Wärmsten auf der Erde </a:t>
            </a:r>
            <a:r>
              <a:rPr lang="de-DE" sz="2800" dirty="0" smtClean="0"/>
              <a:t>ist</a:t>
            </a:r>
          </a:p>
          <a:p>
            <a:endParaRPr lang="de-DE" sz="1800" dirty="0" smtClean="0"/>
          </a:p>
          <a:p>
            <a:r>
              <a:rPr lang="de-DE" sz="2800" dirty="0" smtClean="0"/>
              <a:t>[C] </a:t>
            </a:r>
            <a:r>
              <a:rPr lang="de-DE" sz="2800" dirty="0"/>
              <a:t>Sind Regionen, in denen Tier- und Pflanzenarten am meisten bedroht sind</a:t>
            </a:r>
            <a:endParaRPr lang="de-DE" sz="18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pPr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17822" y="896775"/>
            <a:ext cx="9142845" cy="2001892"/>
          </a:xfrm>
        </p:spPr>
        <p:txBody>
          <a:bodyPr/>
          <a:lstStyle/>
          <a:p>
            <a:r>
              <a:rPr lang="de-DE" sz="2400" b="1" dirty="0" smtClean="0">
                <a:sym typeface="Wingdings"/>
              </a:rPr>
              <a:t>Richtige Antwort: </a:t>
            </a:r>
            <a:r>
              <a:rPr lang="de-DE" dirty="0"/>
              <a:t>Sind Regionen, in denen Tier- und Pflanzenarten am meisten bedroht sind</a:t>
            </a:r>
            <a:endParaRPr lang="de-DE" sz="2400" b="1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4" y="2259541"/>
            <a:ext cx="5946775" cy="3308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wird nicht in einer Wetterstation gemessen?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000" b="1" dirty="0" smtClean="0"/>
              <a:t>(50 Punkte)</a:t>
            </a:r>
            <a:endParaRPr lang="de-DE" sz="20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sz="2800" dirty="0" smtClean="0"/>
          </a:p>
          <a:p>
            <a:r>
              <a:rPr lang="de-DE" sz="2800" dirty="0" smtClean="0"/>
              <a:t>[</a:t>
            </a:r>
            <a:r>
              <a:rPr lang="de-DE" sz="2800" dirty="0"/>
              <a:t>A] </a:t>
            </a:r>
            <a:r>
              <a:rPr lang="de-DE" dirty="0"/>
              <a:t>Witterung des Gesteins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[</a:t>
            </a:r>
            <a:r>
              <a:rPr lang="de-DE" sz="2800" dirty="0"/>
              <a:t>B] </a:t>
            </a:r>
            <a:r>
              <a:rPr lang="de-DE" dirty="0" smtClean="0"/>
              <a:t>Luftdruck</a:t>
            </a:r>
          </a:p>
          <a:p>
            <a:endParaRPr lang="de-DE" sz="2800" dirty="0" smtClean="0"/>
          </a:p>
          <a:p>
            <a:r>
              <a:rPr lang="de-DE" sz="2800" dirty="0" smtClean="0"/>
              <a:t>[</a:t>
            </a:r>
            <a:r>
              <a:rPr lang="de-DE" sz="2800" dirty="0"/>
              <a:t>C] </a:t>
            </a:r>
            <a:r>
              <a:rPr lang="de-DE" dirty="0"/>
              <a:t>Windgeschwindigkeit</a:t>
            </a:r>
            <a:endParaRPr lang="de-DE" sz="2800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01002" y="701649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 </a:t>
            </a:r>
            <a:r>
              <a:rPr lang="de-DE" dirty="0" smtClean="0"/>
              <a:t>[A] </a:t>
            </a:r>
            <a:r>
              <a:rPr lang="de-DE" dirty="0"/>
              <a:t>Witterung des Gesteins</a:t>
            </a:r>
            <a:endParaRPr lang="en-US" sz="24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Klima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48" y="2099734"/>
            <a:ext cx="2246517" cy="3378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66467" y="2455333"/>
            <a:ext cx="212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Witterung von Gestein kann nicht gemessen werden!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4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Es folgen Fragen der Kategorie </a:t>
            </a:r>
            <a: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de-DE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„</a:t>
            </a:r>
            <a:r>
              <a:rPr lang="de-DE" sz="4900" b="1" dirty="0"/>
              <a:t>Maßnahmen- was kann ich selber tun? </a:t>
            </a:r>
            <a:r>
              <a:rPr lang="de-DE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“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02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43279" y="2084973"/>
            <a:ext cx="9654752" cy="2001892"/>
          </a:xfrm>
        </p:spPr>
        <p:txBody>
          <a:bodyPr/>
          <a:lstStyle/>
          <a:p>
            <a:r>
              <a:rPr lang="de-DE" b="1" dirty="0"/>
              <a:t>Was bedeutet Nachhaltigkeit?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000" b="1" dirty="0" smtClean="0"/>
              <a:t>(10 Punkte)</a:t>
            </a:r>
          </a:p>
          <a:p>
            <a:pPr>
              <a:spcBef>
                <a:spcPts val="1000"/>
              </a:spcBef>
            </a:pPr>
            <a:endParaRPr lang="de-DE" sz="2000" b="1" dirty="0"/>
          </a:p>
          <a:p>
            <a:r>
              <a:rPr lang="de-DE" dirty="0" smtClean="0"/>
              <a:t>[</a:t>
            </a:r>
            <a:r>
              <a:rPr lang="de-DE" dirty="0"/>
              <a:t>A] </a:t>
            </a:r>
            <a:r>
              <a:rPr lang="de-DE" dirty="0" smtClean="0"/>
              <a:t>Jemanden </a:t>
            </a:r>
            <a:r>
              <a:rPr lang="de-DE" dirty="0"/>
              <a:t>nach einem, die Tür aufhalten</a:t>
            </a:r>
            <a:br>
              <a:rPr lang="de-DE" dirty="0"/>
            </a:br>
            <a:endParaRPr lang="de-DE" sz="2000" dirty="0" smtClean="0"/>
          </a:p>
          <a:p>
            <a:r>
              <a:rPr lang="de-DE" dirty="0" smtClean="0"/>
              <a:t>[</a:t>
            </a:r>
            <a:r>
              <a:rPr lang="de-DE" dirty="0"/>
              <a:t>B] So zu leben, dass auch folgende Generationen ohne Probleme leben und sich versorgen können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dirty="0" smtClean="0"/>
              <a:t>[</a:t>
            </a:r>
            <a:r>
              <a:rPr lang="de-DE" dirty="0"/>
              <a:t>C</a:t>
            </a:r>
            <a:r>
              <a:rPr lang="de-DE" dirty="0" smtClean="0"/>
              <a:t>] </a:t>
            </a:r>
            <a:r>
              <a:rPr lang="de-DE" dirty="0"/>
              <a:t>Der Prozess Vogelhäuser so zu bauen, dass sie jeden Vogel halten können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>
              <a:spcBef>
                <a:spcPts val="1000"/>
              </a:spcBef>
            </a:pPr>
            <a:endParaRPr lang="de-DE" sz="20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sz="2400" dirty="0" err="1" smtClean="0"/>
              <a:t>Maßnahmen</a:t>
            </a:r>
            <a:r>
              <a:rPr lang="en-US" sz="2400" dirty="0" smtClean="0"/>
              <a:t>-was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selber</a:t>
            </a:r>
            <a:r>
              <a:rPr lang="en-US" sz="2400" dirty="0" smtClean="0"/>
              <a:t> </a:t>
            </a:r>
            <a:r>
              <a:rPr lang="en-US" sz="2400" dirty="0" err="1" smtClean="0"/>
              <a:t>tun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062463" y="755054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 smtClean="0"/>
              <a:t>Richtige Antwort:</a:t>
            </a:r>
          </a:p>
          <a:p>
            <a:pPr>
              <a:spcBef>
                <a:spcPts val="1000"/>
              </a:spcBef>
            </a:pPr>
            <a:r>
              <a:rPr lang="de-DE" sz="2800" dirty="0" smtClean="0"/>
              <a:t>[</a:t>
            </a:r>
            <a:r>
              <a:rPr lang="de-DE" sz="2800" dirty="0"/>
              <a:t>B] </a:t>
            </a:r>
            <a:r>
              <a:rPr lang="de-DE" dirty="0"/>
              <a:t>So zu leben, dass auch folgende Generationen ohne Probleme leben und sich versorgen können</a:t>
            </a:r>
            <a:endParaRPr lang="en-US" sz="28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73" y="2683932"/>
            <a:ext cx="3393265" cy="2836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32626" y="561205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err="1" smtClean="0"/>
              <a:t>Richtige</a:t>
            </a:r>
            <a:r>
              <a:rPr lang="en-US" b="1" dirty="0" smtClean="0"/>
              <a:t> </a:t>
            </a:r>
            <a:r>
              <a:rPr lang="en-US" b="1" dirty="0" err="1" smtClean="0"/>
              <a:t>Antwort</a:t>
            </a:r>
            <a:r>
              <a:rPr lang="en-US" b="1" dirty="0" smtClean="0"/>
              <a:t>: [B] </a:t>
            </a:r>
            <a:r>
              <a:rPr lang="de-DE" dirty="0"/>
              <a:t>Eine Liste von bedrohten Tier- und Pflanzenarten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10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en-US" dirty="0" err="1" smtClean="0"/>
              <a:t>Allgemeines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8" y="1972734"/>
            <a:ext cx="2479171" cy="3536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24746" y="2263424"/>
            <a:ext cx="982669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ist FSC?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400" b="1" dirty="0" smtClean="0"/>
              <a:t>(20 Punkte)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A] </a:t>
            </a:r>
            <a:r>
              <a:rPr lang="de-DE" sz="2800" dirty="0"/>
              <a:t>Eine Organisation, die es sich zur Aufgabe macht Papier zu kennzeichnen, welches nicht aus dem Raubbau stammt</a:t>
            </a:r>
            <a:br>
              <a:rPr lang="de-DE" sz="2800" dirty="0"/>
            </a:br>
            <a:endParaRPr lang="de-DE" sz="24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B] </a:t>
            </a:r>
            <a:r>
              <a:rPr lang="de-DE" sz="2800" dirty="0"/>
              <a:t>Ein Fußballverein der Gelder zum Schutz der Artenvielfalt sammelt</a:t>
            </a:r>
            <a:endParaRPr lang="de-DE" sz="2000" dirty="0" smtClean="0"/>
          </a:p>
          <a:p>
            <a:endParaRPr lang="de-DE" sz="24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C] </a:t>
            </a:r>
            <a:r>
              <a:rPr lang="de-DE" sz="2800" dirty="0"/>
              <a:t>Eine Geheimorganisation von Fischzüchtern, um mit Luxusfischen zu handeln</a:t>
            </a:r>
          </a:p>
          <a:p>
            <a:endParaRPr lang="de-DE" sz="2000" dirty="0" smtClean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Maßnahmen-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90171" y="47500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err="1" smtClean="0"/>
              <a:t>Richtige</a:t>
            </a:r>
            <a:r>
              <a:rPr lang="en-US" b="1" dirty="0" smtClean="0"/>
              <a:t> </a:t>
            </a:r>
            <a:r>
              <a:rPr lang="en-US" b="1" dirty="0" err="1" smtClean="0"/>
              <a:t>Antwort</a:t>
            </a:r>
            <a:r>
              <a:rPr lang="en-US" b="1" dirty="0" smtClean="0"/>
              <a:t>: </a:t>
            </a:r>
            <a:r>
              <a:rPr lang="de-DE" sz="2400" dirty="0" smtClean="0"/>
              <a:t>[A] </a:t>
            </a:r>
            <a:r>
              <a:rPr lang="de-DE" dirty="0"/>
              <a:t>Eine Organisation, die es sich zur Aufgabe macht Papier zu kennzeichnen, welches nicht aus dem Raubbau stammt</a:t>
            </a:r>
            <a:br>
              <a:rPr lang="de-DE" dirty="0"/>
            </a:br>
            <a:endParaRPr lang="en-US" sz="24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61" y="2175293"/>
            <a:ext cx="4464639" cy="33534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92647" y="3098376"/>
            <a:ext cx="224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Dieses Zeichen findet man oft auf Schreibblöcken und Kopierpapier!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169926" y="2225649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kann jeder Einzelne von uns tun, um  Arten zu schützen?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000" b="1" dirty="0" smtClean="0"/>
              <a:t>(30 Punkte)</a:t>
            </a:r>
          </a:p>
          <a:p>
            <a:pPr>
              <a:spcBef>
                <a:spcPts val="1000"/>
              </a:spcBef>
            </a:pPr>
            <a:endParaRPr lang="de-DE" sz="2000" b="1" dirty="0"/>
          </a:p>
          <a:p>
            <a:r>
              <a:rPr lang="de-DE" sz="2400" dirty="0" smtClean="0"/>
              <a:t>[</a:t>
            </a:r>
            <a:r>
              <a:rPr lang="de-DE" sz="2400" dirty="0"/>
              <a:t>A</a:t>
            </a:r>
            <a:r>
              <a:rPr lang="de-DE" sz="2400" dirty="0" smtClean="0"/>
              <a:t>] </a:t>
            </a:r>
            <a:r>
              <a:rPr lang="de-DE" sz="2800" dirty="0"/>
              <a:t>Regionale Produkte kaufen und somit die regionalen Gebiete schützen</a:t>
            </a:r>
            <a:endParaRPr lang="de-DE" sz="18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B</a:t>
            </a:r>
            <a:r>
              <a:rPr lang="de-DE" sz="2400" dirty="0" smtClean="0"/>
              <a:t>] </a:t>
            </a:r>
            <a:r>
              <a:rPr lang="de-DE" sz="2800" dirty="0"/>
              <a:t>Alle bedrohten Tierarten bei sich aufnehmen</a:t>
            </a:r>
            <a:br>
              <a:rPr lang="de-DE" sz="2800" dirty="0"/>
            </a:br>
            <a:endParaRPr lang="de-DE" sz="18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C</a:t>
            </a:r>
            <a:r>
              <a:rPr lang="de-DE" sz="2400" dirty="0" smtClean="0"/>
              <a:t>] </a:t>
            </a:r>
            <a:r>
              <a:rPr lang="de-DE" sz="2800" dirty="0"/>
              <a:t>Im Untergrund eine Pflanzenplantage mit allen bedrohten Arten betreiben</a:t>
            </a:r>
            <a:endParaRPr lang="de-DE" sz="1800" dirty="0" smtClean="0"/>
          </a:p>
          <a:p>
            <a:pPr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72941" y="459372"/>
            <a:ext cx="9870326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Richtige Antwort: </a:t>
            </a:r>
          </a:p>
          <a:p>
            <a:pPr>
              <a:spcBef>
                <a:spcPts val="1000"/>
              </a:spcBef>
            </a:pPr>
            <a:r>
              <a:rPr lang="de-DE" sz="2400" dirty="0" smtClean="0"/>
              <a:t>[</a:t>
            </a:r>
            <a:r>
              <a:rPr lang="de-DE" sz="2400" dirty="0"/>
              <a:t>A</a:t>
            </a:r>
            <a:r>
              <a:rPr lang="de-DE" sz="2400" dirty="0" smtClean="0"/>
              <a:t>] </a:t>
            </a:r>
            <a:r>
              <a:rPr lang="de-DE" dirty="0"/>
              <a:t>Regionale Produkte kaufen und somit die regionalen Gebiete schützen</a:t>
            </a:r>
            <a:endParaRPr lang="en-US" sz="18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23622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88571" y="190261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Was ist MSC?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sz="2400" b="1" dirty="0" smtClean="0"/>
              <a:t>(40 Punkte)</a:t>
            </a:r>
          </a:p>
          <a:p>
            <a:pPr>
              <a:spcBef>
                <a:spcPts val="1000"/>
              </a:spcBef>
            </a:pPr>
            <a:endParaRPr lang="de-DE" sz="1800" b="1" dirty="0"/>
          </a:p>
          <a:p>
            <a:r>
              <a:rPr lang="de-DE" sz="2400" dirty="0" smtClean="0"/>
              <a:t>[</a:t>
            </a:r>
            <a:r>
              <a:rPr lang="de-DE" sz="2400" dirty="0"/>
              <a:t>A] </a:t>
            </a:r>
            <a:r>
              <a:rPr lang="de-DE" sz="2800" dirty="0" smtClean="0"/>
              <a:t>Ein Kreuzfahrtschiff</a:t>
            </a:r>
          </a:p>
          <a:p>
            <a:endParaRPr lang="de-DE" sz="28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B</a:t>
            </a:r>
            <a:r>
              <a:rPr lang="de-DE" sz="2400" dirty="0" smtClean="0"/>
              <a:t>] </a:t>
            </a:r>
            <a:r>
              <a:rPr lang="de-DE" sz="2800" dirty="0"/>
              <a:t>Eine Organisation, welche Überfischungen </a:t>
            </a:r>
            <a:r>
              <a:rPr lang="de-DE" sz="2800" dirty="0" smtClean="0"/>
              <a:t>verhindert</a:t>
            </a:r>
          </a:p>
          <a:p>
            <a:endParaRPr lang="de-DE" sz="20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C</a:t>
            </a:r>
            <a:r>
              <a:rPr lang="de-DE" sz="2400" dirty="0" smtClean="0"/>
              <a:t>] </a:t>
            </a:r>
            <a:r>
              <a:rPr lang="de-DE" sz="2800" dirty="0"/>
              <a:t>Ein Zoo in Südamerika, welcher bedrohte Tierarten pflegt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89223" y="477452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Antwort:</a:t>
            </a:r>
            <a:r>
              <a:rPr lang="de-DE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dirty="0" smtClean="0"/>
              <a:t>[</a:t>
            </a:r>
            <a:r>
              <a:rPr lang="de-DE" sz="2800" dirty="0"/>
              <a:t>B] Eine Organisation, welche Überfischungen verhindert</a:t>
            </a:r>
          </a:p>
          <a:p>
            <a:pPr>
              <a:spcBef>
                <a:spcPts val="1000"/>
              </a:spcBef>
            </a:pPr>
            <a:r>
              <a:rPr lang="de-DE" sz="2800" dirty="0" smtClean="0"/>
              <a:t> </a:t>
            </a:r>
            <a:endParaRPr lang="en-US" sz="28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40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1989363"/>
            <a:ext cx="6272212" cy="3527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060509" y="2381957"/>
            <a:ext cx="960655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Sollte man tierische Souvenirs aus dem Urlaub mitbringen</a:t>
            </a:r>
            <a:r>
              <a:rPr lang="de-DE" b="1" dirty="0" smtClean="0"/>
              <a:t>?</a:t>
            </a:r>
          </a:p>
          <a:p>
            <a:pPr>
              <a:spcBef>
                <a:spcPts val="1000"/>
              </a:spcBef>
            </a:pPr>
            <a:endParaRPr lang="de-DE" dirty="0"/>
          </a:p>
          <a:p>
            <a:pPr>
              <a:spcBef>
                <a:spcPts val="1000"/>
              </a:spcBef>
            </a:pPr>
            <a:endParaRPr lang="de-DE" sz="2000" b="1" dirty="0"/>
          </a:p>
          <a:p>
            <a:r>
              <a:rPr lang="de-DE" sz="2400" dirty="0" smtClean="0"/>
              <a:t> </a:t>
            </a:r>
            <a:r>
              <a:rPr lang="de-DE" sz="2400" dirty="0"/>
              <a:t>[</a:t>
            </a:r>
            <a:r>
              <a:rPr lang="de-DE" sz="2400" dirty="0" smtClean="0"/>
              <a:t>A] </a:t>
            </a:r>
            <a:r>
              <a:rPr lang="de-DE" sz="2800" dirty="0"/>
              <a:t>Ja, die sehen doch schön </a:t>
            </a:r>
            <a:r>
              <a:rPr lang="de-DE" sz="2800" dirty="0" smtClean="0"/>
              <a:t>aus</a:t>
            </a:r>
          </a:p>
          <a:p>
            <a:endParaRPr lang="de-DE" sz="1800" dirty="0" smtClean="0"/>
          </a:p>
          <a:p>
            <a:r>
              <a:rPr lang="de-DE" sz="2000" dirty="0" smtClean="0"/>
              <a:t> </a:t>
            </a:r>
            <a:r>
              <a:rPr lang="de-DE" sz="2400" dirty="0"/>
              <a:t>[B] </a:t>
            </a:r>
            <a:r>
              <a:rPr lang="de-DE" sz="2800" dirty="0"/>
              <a:t>Ja, immerhin </a:t>
            </a:r>
            <a:r>
              <a:rPr lang="de-DE" sz="2800" dirty="0" err="1"/>
              <a:t>unterstüzt</a:t>
            </a:r>
            <a:r>
              <a:rPr lang="de-DE" sz="2800" dirty="0"/>
              <a:t> man damit die lokale </a:t>
            </a:r>
            <a:r>
              <a:rPr lang="de-DE" sz="2800" dirty="0" smtClean="0"/>
              <a:t>Wirtschaft</a:t>
            </a:r>
          </a:p>
          <a:p>
            <a:endParaRPr lang="de-DE" sz="1800" dirty="0" smtClean="0"/>
          </a:p>
          <a:p>
            <a:r>
              <a:rPr lang="de-DE" sz="2400" dirty="0" smtClean="0"/>
              <a:t>[</a:t>
            </a:r>
            <a:r>
              <a:rPr lang="de-DE" sz="2400" dirty="0"/>
              <a:t>C] </a:t>
            </a:r>
            <a:r>
              <a:rPr lang="de-DE" sz="2800" dirty="0"/>
              <a:t>Nein, denn es werden mutmaßlich Tiere dafür getötet</a:t>
            </a:r>
            <a:endParaRPr lang="de-DE" sz="20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47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58910" y="615680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sz="2800" b="0" i="0" baseline="0" dirty="0" smtClean="0">
                <a:solidFill>
                  <a:schemeClr val="tx1"/>
                </a:solidFill>
                <a:latin typeface="Calibri"/>
              </a:rPr>
              <a:t>Antwort: [C]</a:t>
            </a:r>
            <a:r>
              <a:rPr lang="de-DE" dirty="0"/>
              <a:t> Nein, denn es werden mutmaßlich Tiere dafür getötet</a:t>
            </a:r>
            <a:endParaRPr lang="de-DE" sz="2800" dirty="0"/>
          </a:p>
          <a:p>
            <a:pPr marL="0" indent="0" algn="l" defTabSz="914400">
              <a:spcBef>
                <a:spcPts val="1000"/>
              </a:spcBef>
              <a:buNone/>
            </a:pPr>
            <a:r>
              <a:rPr lang="de-DE" sz="3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50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Maßnahmen – Was kann ich selber tun?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67" y="1970616"/>
            <a:ext cx="4597400" cy="3448050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945467" y="1970616"/>
            <a:ext cx="4597400" cy="344805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5489">
            <a:off x="3881762" y="1902261"/>
            <a:ext cx="4724809" cy="35847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166727" y="3094475"/>
            <a:ext cx="210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Elfenbein, Tierfelle etc. Dafür müssen Tiere sterben!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878255" y="0"/>
            <a:ext cx="8885530" cy="2001892"/>
          </a:xfrm>
        </p:spPr>
        <p:txBody>
          <a:bodyPr/>
          <a:lstStyle/>
          <a:p>
            <a:r>
              <a:rPr lang="de-DE" sz="2800" dirty="0" smtClean="0"/>
              <a:t>Bonusfrage: Welches Tier ist das Symbol des WWF (World </a:t>
            </a:r>
            <a:r>
              <a:rPr lang="de-DE" sz="2800" dirty="0" err="1" smtClean="0"/>
              <a:t>Wildlife</a:t>
            </a:r>
            <a:r>
              <a:rPr lang="de-DE" sz="2800" dirty="0" smtClean="0"/>
              <a:t> </a:t>
            </a:r>
            <a:r>
              <a:rPr lang="de-DE" sz="2800" dirty="0" err="1" smtClean="0"/>
              <a:t>Found</a:t>
            </a:r>
            <a:r>
              <a:rPr lang="de-DE" sz="2800" dirty="0" smtClean="0"/>
              <a:t>)? </a:t>
            </a:r>
            <a:endParaRPr lang="de-DE" sz="2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  <p:sp>
        <p:nvSpPr>
          <p:cNvPr id="15" name="Interaktive Schaltfläche: Zurück oder Vorherige(r) 14">
            <a:hlinkClick r:id="rId2" action="ppaction://hlinksldjump" highlightClick="1"/>
          </p:cNvPr>
          <p:cNvSpPr/>
          <p:nvPr/>
        </p:nvSpPr>
        <p:spPr>
          <a:xfrm>
            <a:off x="243840" y="5803392"/>
            <a:ext cx="829056" cy="1054608"/>
          </a:xfrm>
          <a:prstGeom prst="actionButtonBackPrevious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55" y="2654739"/>
            <a:ext cx="2422812" cy="15923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7" y="2642114"/>
            <a:ext cx="2853266" cy="16049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82" y="2642114"/>
            <a:ext cx="3206510" cy="16049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841679" y="484069"/>
            <a:ext cx="8885530" cy="2001892"/>
          </a:xfrm>
        </p:spPr>
        <p:txBody>
          <a:bodyPr/>
          <a:lstStyle/>
          <a:p>
            <a:r>
              <a:rPr lang="de-DE" dirty="0" smtClean="0"/>
              <a:t>Bonusfrage: Was ist hier zu sehen? (50 Punkte)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  <p:sp>
        <p:nvSpPr>
          <p:cNvPr id="9" name="Interaktive Schaltfläche: Zurück oder Vorherige(r) 8">
            <a:hlinkClick r:id="rId2" action="ppaction://hlinksldjump" highlightClick="1"/>
          </p:cNvPr>
          <p:cNvSpPr/>
          <p:nvPr/>
        </p:nvSpPr>
        <p:spPr>
          <a:xfrm>
            <a:off x="219456" y="5900928"/>
            <a:ext cx="731520" cy="804672"/>
          </a:xfrm>
          <a:prstGeom prst="actionButtonBackPrevious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Grafik 11" descr="bienen-bienenstock-bienensterben-varroa-bienenbrut-waben-eier-100~_v-img__16__9__xl_-d31c35f8186ebeb80b0cd843a7c267a0e0c8164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4692" y="2057018"/>
            <a:ext cx="5480812" cy="3075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19449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b="1" dirty="0"/>
              <a:t>Wie misst man Artenvielfalt? </a:t>
            </a:r>
            <a:r>
              <a:rPr lang="de-DE" b="1" dirty="0" smtClean="0"/>
              <a:t>(20 Punkte)</a:t>
            </a:r>
            <a:endParaRPr lang="de-DE" dirty="0"/>
          </a:p>
          <a:p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b="1" dirty="0" smtClean="0"/>
              <a:t>[</a:t>
            </a:r>
            <a:r>
              <a:rPr lang="de-DE" b="1" dirty="0"/>
              <a:t>A] </a:t>
            </a:r>
            <a:r>
              <a:rPr lang="de-DE" dirty="0"/>
              <a:t>Mit einem </a:t>
            </a:r>
            <a:r>
              <a:rPr lang="de-DE" dirty="0" smtClean="0"/>
              <a:t>Vielfaltsmessgerät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b="1" dirty="0"/>
              <a:t>[B] </a:t>
            </a:r>
            <a:r>
              <a:rPr lang="de-DE" dirty="0" smtClean="0"/>
              <a:t>Durch eine aufgestellte Wahrscheinlichkeit von bestimmen Arten in einem </a:t>
            </a:r>
            <a:r>
              <a:rPr lang="de-DE" dirty="0"/>
              <a:t>bestimmten Gebiet</a:t>
            </a:r>
            <a:br>
              <a:rPr lang="de-DE" dirty="0"/>
            </a:br>
            <a:endParaRPr lang="de-DE" dirty="0" smtClean="0"/>
          </a:p>
          <a:p>
            <a:r>
              <a:rPr lang="de-DE" dirty="0" smtClean="0"/>
              <a:t> </a:t>
            </a:r>
            <a:r>
              <a:rPr lang="de-DE" b="1" dirty="0"/>
              <a:t>[C] </a:t>
            </a:r>
            <a:r>
              <a:rPr lang="de-DE" dirty="0"/>
              <a:t>Das kann man nicht messen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dirty="0" smtClean="0">
                <a:latin typeface="Calibri Light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195247" y="1959301"/>
            <a:ext cx="8885530" cy="2001892"/>
          </a:xfrm>
        </p:spPr>
        <p:txBody>
          <a:bodyPr/>
          <a:lstStyle/>
          <a:p>
            <a:r>
              <a:rPr lang="de-DE" dirty="0" smtClean="0"/>
              <a:t>Bonusfrage: </a:t>
            </a:r>
            <a:r>
              <a:rPr lang="de-DE" sz="2800" b="1" dirty="0" err="1" smtClean="0"/>
              <a:t>Wieviele</a:t>
            </a:r>
            <a:r>
              <a:rPr lang="de-DE" sz="2800" b="1" dirty="0" smtClean="0"/>
              <a:t> Tafeln Schokolade isst der Deutsche </a:t>
            </a:r>
            <a:r>
              <a:rPr lang="de-DE" sz="2800" b="1" dirty="0" err="1" smtClean="0"/>
              <a:t>durschnittlich</a:t>
            </a:r>
            <a:r>
              <a:rPr lang="de-DE" sz="2800" b="1" dirty="0" smtClean="0"/>
              <a:t> in einem Jahr?</a:t>
            </a:r>
          </a:p>
          <a:p>
            <a:endParaRPr lang="de-DE" sz="2800" b="1" dirty="0" smtClean="0"/>
          </a:p>
          <a:p>
            <a:r>
              <a:rPr lang="de-DE" sz="2800" dirty="0" smtClean="0"/>
              <a:t>[A] 53</a:t>
            </a:r>
          </a:p>
          <a:p>
            <a:endParaRPr lang="de-DE" sz="2800" dirty="0" smtClean="0"/>
          </a:p>
          <a:p>
            <a:r>
              <a:rPr lang="de-DE" sz="2800" dirty="0" smtClean="0"/>
              <a:t>[B] 116</a:t>
            </a:r>
          </a:p>
          <a:p>
            <a:endParaRPr lang="de-DE" sz="2800" dirty="0" smtClean="0"/>
          </a:p>
          <a:p>
            <a:r>
              <a:rPr lang="de-DE" sz="2800" dirty="0" smtClean="0"/>
              <a:t>[C] 38</a:t>
            </a:r>
          </a:p>
          <a:p>
            <a:endParaRPr lang="de-DE" sz="2800" dirty="0" smtClean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 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39215" y="569413"/>
            <a:ext cx="8885530" cy="2001892"/>
          </a:xfrm>
        </p:spPr>
        <p:txBody>
          <a:bodyPr/>
          <a:lstStyle/>
          <a:p>
            <a:r>
              <a:rPr lang="de-DE" dirty="0" smtClean="0"/>
              <a:t>Antwort: [B] 116!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739219" y="4612725"/>
            <a:ext cx="470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entspricht rund 64.000 Kalorien!</a:t>
            </a:r>
          </a:p>
        </p:txBody>
      </p:sp>
      <p:sp>
        <p:nvSpPr>
          <p:cNvPr id="10" name="Interaktive Schaltfläche: Zurück oder Vorherige(r) 9">
            <a:hlinkClick r:id="rId2" action="ppaction://hlinksldjump" highlightClick="1"/>
          </p:cNvPr>
          <p:cNvSpPr/>
          <p:nvPr/>
        </p:nvSpPr>
        <p:spPr>
          <a:xfrm>
            <a:off x="182880" y="5821680"/>
            <a:ext cx="841248" cy="865632"/>
          </a:xfrm>
          <a:prstGeom prst="actionButtonBackPrevious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82" y="793305"/>
            <a:ext cx="3637706" cy="3556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000175" y="1837381"/>
            <a:ext cx="8885530" cy="2001892"/>
          </a:xfrm>
        </p:spPr>
        <p:txBody>
          <a:bodyPr/>
          <a:lstStyle/>
          <a:p>
            <a:r>
              <a:rPr lang="de-DE" sz="2800" dirty="0" smtClean="0"/>
              <a:t>Bonusfrage: </a:t>
            </a:r>
            <a:r>
              <a:rPr lang="de-DE" sz="2800" b="1" dirty="0" smtClean="0"/>
              <a:t>Wie heiß ist die Sonne?</a:t>
            </a:r>
          </a:p>
          <a:p>
            <a:endParaRPr lang="de-DE" sz="2800" b="1" dirty="0" smtClean="0"/>
          </a:p>
          <a:p>
            <a:r>
              <a:rPr lang="it-IT" sz="2800" dirty="0" smtClean="0"/>
              <a:t>[A] </a:t>
            </a:r>
            <a:r>
              <a:rPr lang="de-DE" sz="2800" dirty="0" smtClean="0"/>
              <a:t>8400 Grad Celsius</a:t>
            </a:r>
          </a:p>
          <a:p>
            <a:endParaRPr lang="it-IT" sz="2800" dirty="0" smtClean="0"/>
          </a:p>
          <a:p>
            <a:r>
              <a:rPr lang="it-IT" sz="2800" dirty="0" smtClean="0"/>
              <a:t>[B] </a:t>
            </a:r>
            <a:r>
              <a:rPr lang="de-DE" sz="2800" dirty="0" smtClean="0"/>
              <a:t>3700 Grad Celsius</a:t>
            </a:r>
          </a:p>
          <a:p>
            <a:endParaRPr lang="it-IT" sz="2800" dirty="0" smtClean="0"/>
          </a:p>
          <a:p>
            <a:r>
              <a:rPr lang="it-IT" sz="2800" dirty="0" smtClean="0"/>
              <a:t>[C] </a:t>
            </a:r>
            <a:r>
              <a:rPr lang="de-DE" sz="2800" dirty="0" smtClean="0"/>
              <a:t>5600 Grad Celsius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792911" y="-402336"/>
            <a:ext cx="8885530" cy="2001892"/>
          </a:xfrm>
        </p:spPr>
        <p:txBody>
          <a:bodyPr/>
          <a:lstStyle/>
          <a:p>
            <a:r>
              <a:rPr lang="de-DE" dirty="0" smtClean="0"/>
              <a:t>Antwort: [C] 5600 Grad Celsius!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  <p:sp>
        <p:nvSpPr>
          <p:cNvPr id="13" name="Interaktive Schaltfläche: Zurück oder Vorherige(r) 12">
            <a:hlinkClick r:id="rId2" action="ppaction://hlinksldjump" highlightClick="1"/>
          </p:cNvPr>
          <p:cNvSpPr/>
          <p:nvPr/>
        </p:nvSpPr>
        <p:spPr>
          <a:xfrm>
            <a:off x="182880" y="5821680"/>
            <a:ext cx="841248" cy="865632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76" y="1286933"/>
            <a:ext cx="4137800" cy="39116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Bonusfrage: Wieviel Müll erzeugt </a:t>
            </a:r>
            <a:r>
              <a:rPr lang="de-DE" dirty="0" err="1" smtClean="0"/>
              <a:t>durschnittlich</a:t>
            </a:r>
            <a:r>
              <a:rPr lang="de-DE" dirty="0" smtClean="0"/>
              <a:t> jeder Deutsche pro Jahr?</a:t>
            </a:r>
          </a:p>
          <a:p>
            <a:endParaRPr lang="de-DE" dirty="0" smtClean="0"/>
          </a:p>
          <a:p>
            <a:r>
              <a:rPr lang="de-DE" dirty="0" smtClean="0"/>
              <a:t>[A] 120 kg</a:t>
            </a:r>
          </a:p>
          <a:p>
            <a:endParaRPr lang="de-DE" dirty="0" smtClean="0"/>
          </a:p>
          <a:p>
            <a:r>
              <a:rPr lang="de-DE" dirty="0" smtClean="0"/>
              <a:t>[B] 611 kg</a:t>
            </a:r>
          </a:p>
          <a:p>
            <a:endParaRPr lang="de-DE" dirty="0" smtClean="0"/>
          </a:p>
          <a:p>
            <a:r>
              <a:rPr lang="de-DE" dirty="0" smtClean="0"/>
              <a:t>[C] 374 kg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975791" y="374341"/>
            <a:ext cx="8885530" cy="2001892"/>
          </a:xfrm>
        </p:spPr>
        <p:txBody>
          <a:bodyPr/>
          <a:lstStyle/>
          <a:p>
            <a:r>
              <a:rPr lang="de-DE" dirty="0" smtClean="0"/>
              <a:t>Antwort: [B] 611 kg! 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50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Bonusfrage</a:t>
            </a:r>
            <a:endParaRPr lang="de-DE" dirty="0"/>
          </a:p>
        </p:txBody>
      </p:sp>
      <p:sp>
        <p:nvSpPr>
          <p:cNvPr id="8" name="Interaktive Schaltfläche: Zurück oder Vorherige(r) 7">
            <a:hlinkClick r:id="rId2" action="ppaction://hlinksldjump" highlightClick="1"/>
          </p:cNvPr>
          <p:cNvSpPr/>
          <p:nvPr/>
        </p:nvSpPr>
        <p:spPr>
          <a:xfrm>
            <a:off x="182880" y="5821680"/>
            <a:ext cx="841248" cy="865632"/>
          </a:xfrm>
          <a:prstGeom prst="actionButtonBackPrevious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7" y="1718733"/>
            <a:ext cx="8128000" cy="38100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84013" y="841024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err="1" smtClean="0"/>
              <a:t>Richtige</a:t>
            </a:r>
            <a:r>
              <a:rPr lang="en-US" b="1" dirty="0" smtClean="0"/>
              <a:t> </a:t>
            </a:r>
            <a:r>
              <a:rPr lang="en-US" b="1" dirty="0" err="1" smtClean="0"/>
              <a:t>Antwort</a:t>
            </a:r>
            <a:r>
              <a:rPr lang="en-US" b="1" dirty="0" smtClean="0"/>
              <a:t>: </a:t>
            </a:r>
            <a:r>
              <a:rPr lang="de-DE" b="1" dirty="0"/>
              <a:t>[B] </a:t>
            </a:r>
            <a:r>
              <a:rPr lang="de-DE" dirty="0"/>
              <a:t>Durch eine aufgestellte Wahrscheinlichkeit von bestimmen Arten in einem bestimmten Gebiet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20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45" y="2842916"/>
            <a:ext cx="4584224" cy="2575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de-DE" b="1" dirty="0" smtClean="0"/>
          </a:p>
          <a:p>
            <a:pPr>
              <a:spcBef>
                <a:spcPts val="1000"/>
              </a:spcBef>
            </a:pPr>
            <a:r>
              <a:rPr lang="de-DE" b="1" dirty="0" err="1"/>
              <a:t>Wieviele</a:t>
            </a:r>
            <a:r>
              <a:rPr lang="de-DE" b="1" dirty="0"/>
              <a:t> Tierarten sind seit Anbeginn der Zeit bereits ausgestorben? </a:t>
            </a:r>
            <a:r>
              <a:rPr lang="de-DE" b="1" dirty="0" smtClean="0"/>
              <a:t>(30 Punkte)</a:t>
            </a:r>
            <a:endParaRPr lang="de-DE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en-US" dirty="0" smtClean="0"/>
          </a:p>
          <a:p>
            <a:r>
              <a:rPr lang="de-DE" sz="2800" b="1" dirty="0" smtClean="0"/>
              <a:t>[</a:t>
            </a:r>
            <a:r>
              <a:rPr lang="de-DE" sz="2800" b="1" dirty="0"/>
              <a:t>A</a:t>
            </a:r>
            <a:r>
              <a:rPr lang="de-DE" sz="2800" b="1" dirty="0" smtClean="0"/>
              <a:t>] </a:t>
            </a:r>
            <a:r>
              <a:rPr lang="de-DE" dirty="0"/>
              <a:t>5 Millionen</a:t>
            </a:r>
            <a:endParaRPr lang="de-DE" sz="2800" dirty="0" smtClean="0">
              <a:sym typeface="Wingdings"/>
            </a:endParaRPr>
          </a:p>
          <a:p>
            <a:r>
              <a:rPr lang="de-DE" sz="2800" b="1" dirty="0" smtClean="0"/>
              <a:t>[</a:t>
            </a:r>
            <a:r>
              <a:rPr lang="de-DE" sz="2800" b="1" dirty="0"/>
              <a:t>B</a:t>
            </a:r>
            <a:r>
              <a:rPr lang="de-DE" sz="2800" b="1" dirty="0" smtClean="0"/>
              <a:t>] </a:t>
            </a:r>
            <a:r>
              <a:rPr lang="de-DE" dirty="0"/>
              <a:t>50 Millionen</a:t>
            </a:r>
            <a:br>
              <a:rPr lang="de-DE" dirty="0"/>
            </a:br>
            <a:r>
              <a:rPr lang="de-DE" sz="2800" b="1" dirty="0" smtClean="0"/>
              <a:t>[</a:t>
            </a:r>
            <a:r>
              <a:rPr lang="de-DE" sz="2800" b="1" dirty="0"/>
              <a:t>C</a:t>
            </a:r>
            <a:r>
              <a:rPr lang="de-DE" sz="2800" b="1" dirty="0" smtClean="0"/>
              <a:t>] </a:t>
            </a:r>
            <a:r>
              <a:rPr lang="de-DE" dirty="0"/>
              <a:t>500 Millionen</a:t>
            </a:r>
          </a:p>
          <a:p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32625" y="271493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dirty="0" err="1" smtClean="0"/>
              <a:t>Richtige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Antwort</a:t>
            </a:r>
            <a:r>
              <a:rPr lang="en-US" sz="2800" b="1" dirty="0" smtClean="0"/>
              <a:t>: [C] 500 </a:t>
            </a:r>
            <a:r>
              <a:rPr lang="en-US" sz="2800" b="1" dirty="0" err="1" smtClean="0"/>
              <a:t>Millionen</a:t>
            </a:r>
            <a:endParaRPr lang="en-US" sz="28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de-DE" sz="4800" b="0" i="0" baseline="0">
                <a:solidFill>
                  <a:schemeClr val="tx1">
                    <a:alpha val="63000"/>
                  </a:schemeClr>
                </a:solidFill>
                <a:latin typeface="Calibri"/>
                <a:ea typeface="+mn-ea"/>
                <a:cs typeface="+mn-cs"/>
              </a:rPr>
              <a:t>30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400" b="0" i="0" dirty="0" smtClean="0">
                <a:solidFill>
                  <a:schemeClr val="tx1">
                    <a:alpha val="63000"/>
                  </a:schemeClr>
                </a:solidFill>
                <a:latin typeface="Calibri Light"/>
                <a:ea typeface="+mj-ea"/>
                <a:cs typeface="+mj-cs"/>
              </a:rPr>
              <a:t>Allgemeines</a:t>
            </a:r>
            <a:endParaRPr lang="de-DE" sz="2400" b="0" i="0" dirty="0">
              <a:solidFill>
                <a:schemeClr val="tx1">
                  <a:alpha val="63000"/>
                </a:schemeClr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66" y="1790388"/>
            <a:ext cx="5482167" cy="36520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09977" y="2514600"/>
            <a:ext cx="1978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ist ein </a:t>
            </a:r>
            <a:r>
              <a:rPr lang="de-DE" b="1" dirty="0" smtClean="0"/>
              <a:t>Quagga: </a:t>
            </a:r>
            <a:r>
              <a:rPr lang="de-DE" dirty="0" smtClean="0"/>
              <a:t>eine Unterart des Steppenzebras</a:t>
            </a:r>
          </a:p>
          <a:p>
            <a:endParaRPr lang="de-DE" dirty="0"/>
          </a:p>
          <a:p>
            <a:r>
              <a:rPr lang="de-DE" dirty="0" smtClean="0"/>
              <a:t>Ausgestorben im 17. Jahrhundert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efe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ief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ef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f105ad54-119a-4495-aa55-0e28b6b4ad2f">english</DirectSourceMarket>
    <AssetId xmlns="f105ad54-119a-4495-aa55-0e28b6b4ad2f">TP104001205</AssetId>
    <TPFriendlyName xmlns="f105ad54-119a-4495-aa55-0e28b6b4ad2f" xsi:nil="true"/>
    <SourceTitle xmlns="f105ad54-119a-4495-aa55-0e28b6b4ad2f" xsi:nil="true"/>
    <TPApplication xmlns="f105ad54-119a-4495-aa55-0e28b6b4ad2f" xsi:nil="true"/>
    <TPLaunchHelpLink xmlns="f105ad54-119a-4495-aa55-0e28b6b4ad2f" xsi:nil="true"/>
    <OpenTemplate xmlns="f105ad54-119a-4495-aa55-0e28b6b4ad2f">true</OpenTemplate>
    <CrawlForDependencies xmlns="f105ad54-119a-4495-aa55-0e28b6b4ad2f">false</CrawlForDependencies>
    <TrustLevel xmlns="f105ad54-119a-4495-aa55-0e28b6b4ad2f">1 Microsoft Managed Content</TrustLevel>
    <FeatureTagsTaxHTField0 xmlns="f105ad54-119a-4495-aa55-0e28b6b4ad2f">
      <Terms xmlns="http://schemas.microsoft.com/office/infopath/2007/PartnerControls"/>
    </FeatureTagsTaxHTField0>
    <PublishStatusLookup xmlns="f105ad54-119a-4495-aa55-0e28b6b4ad2f">
      <Value>607922</Value>
    </PublishStatusLookup>
    <LocLastLocAttemptVersionLookup xmlns="f105ad54-119a-4495-aa55-0e28b6b4ad2f" xsi:nil="true"/>
    <CampaignTagsTaxHTField0 xmlns="f105ad54-119a-4495-aa55-0e28b6b4ad2f">
      <Terms xmlns="http://schemas.microsoft.com/office/infopath/2007/PartnerControls"/>
    </CampaignTagsTaxHTField0>
    <IsSearchable xmlns="f105ad54-119a-4495-aa55-0e28b6b4ad2f">true</IsSearchable>
    <TPNamespace xmlns="f105ad54-119a-4495-aa55-0e28b6b4ad2f" xsi:nil="true"/>
    <TemplateTemplateType xmlns="f105ad54-119a-4495-aa55-0e28b6b4ad2f">PowerPoint Presentation Template</TemplateTemplateType>
    <Markets xmlns="f105ad54-119a-4495-aa55-0e28b6b4ad2f"/>
    <OriginalSourceMarket xmlns="f105ad54-119a-4495-aa55-0e28b6b4ad2f">english</OriginalSourceMarket>
    <TPInstallLocation xmlns="f105ad54-119a-4495-aa55-0e28b6b4ad2f" xsi:nil="true"/>
    <LocMarketGroupTiers2 xmlns="f105ad54-119a-4495-aa55-0e28b6b4ad2f" xsi:nil="true"/>
    <TPAppVersion xmlns="f105ad54-119a-4495-aa55-0e28b6b4ad2f" xsi:nil="true"/>
    <TPCommandLine xmlns="f105ad54-119a-4495-aa55-0e28b6b4ad2f" xsi:nil="true"/>
    <APAuthor xmlns="f105ad54-119a-4495-aa55-0e28b6b4ad2f">
      <UserInfo>
        <DisplayName>System Account</DisplayName>
        <AccountId>1073741823</AccountId>
        <AccountType/>
      </UserInfo>
    </APAuthor>
    <EditorialStatus xmlns="f105ad54-119a-4495-aa55-0e28b6b4ad2f">Complete</EditorialStatus>
    <PublishTargets xmlns="f105ad54-119a-4495-aa55-0e28b6b4ad2f">OfficeOnlineVNext</PublishTargets>
    <TPLaunchHelpLinkType xmlns="f105ad54-119a-4495-aa55-0e28b6b4ad2f">Template</TPLaunchHelpLinkType>
    <ScenarioTagsTaxHTField0 xmlns="f105ad54-119a-4495-aa55-0e28b6b4ad2f">
      <Terms xmlns="http://schemas.microsoft.com/office/infopath/2007/PartnerControls"/>
    </ScenarioTagsTaxHTField0>
    <OriginalRelease xmlns="f105ad54-119a-4495-aa55-0e28b6b4ad2f">15</OriginalRelease>
    <AssetStart xmlns="f105ad54-119a-4495-aa55-0e28b6b4ad2f">2013-01-21T09:35:00+00:00</AssetStart>
    <LocalizationTagsTaxHTField0 xmlns="f105ad54-119a-4495-aa55-0e28b6b4ad2f">
      <Terms xmlns="http://schemas.microsoft.com/office/infopath/2007/PartnerControls"/>
    </LocalizationTagsTaxHTField0>
    <TPClientViewer xmlns="f105ad54-119a-4495-aa55-0e28b6b4ad2f" xsi:nil="true"/>
    <CSXHash xmlns="f105ad54-119a-4495-aa55-0e28b6b4ad2f" xsi:nil="true"/>
    <IsDeleted xmlns="f105ad54-119a-4495-aa55-0e28b6b4ad2f">false</IsDeleted>
    <ShowIn xmlns="f105ad54-119a-4495-aa55-0e28b6b4ad2f">Show everywhere</ShowIn>
    <UANotes xmlns="f105ad54-119a-4495-aa55-0e28b6b4ad2f" xsi:nil="true"/>
    <TemplateStatus xmlns="f105ad54-119a-4495-aa55-0e28b6b4ad2f">Complete</TemplateStatus>
    <Downloads xmlns="f105ad54-119a-4495-aa55-0e28b6b4ad2f">0</Downloads>
    <InternalTagsTaxHTField0 xmlns="f105ad54-119a-4495-aa55-0e28b6b4ad2f">
      <Terms xmlns="http://schemas.microsoft.com/office/infopath/2007/PartnerControls"/>
    </InternalTagsTaxHTField0>
    <TPExecutable xmlns="f105ad54-119a-4495-aa55-0e28b6b4ad2f" xsi:nil="true"/>
    <AssetType xmlns="f105ad54-119a-4495-aa55-0e28b6b4ad2f">TP</AssetType>
    <Milestone xmlns="f105ad54-119a-4495-aa55-0e28b6b4ad2f" xsi:nil="true"/>
    <OriginAsset xmlns="f105ad54-119a-4495-aa55-0e28b6b4ad2f" xsi:nil="true"/>
    <TPComponent xmlns="f105ad54-119a-4495-aa55-0e28b6b4ad2f" xsi:nil="true"/>
    <ApprovalStatus xmlns="f105ad54-119a-4495-aa55-0e28b6b4ad2f">InProgress</ApprovalStatus>
    <EditorialTags xmlns="f105ad54-119a-4495-aa55-0e28b6b4ad2f" xsi:nil="true"/>
    <LastModifiedDateTime xmlns="f105ad54-119a-4495-aa55-0e28b6b4ad2f" xsi:nil="true"/>
    <UACurrentWords xmlns="f105ad54-119a-4495-aa55-0e28b6b4ad2f" xsi:nil="true"/>
    <DSATActionTaken xmlns="f105ad54-119a-4495-aa55-0e28b6b4ad2f" xsi:nil="true"/>
    <NumericId xmlns="f105ad54-119a-4495-aa55-0e28b6b4ad2f" xsi:nil="true"/>
    <OutputCachingOn xmlns="f105ad54-119a-4495-aa55-0e28b6b4ad2f">false</OutputCachingOn>
    <ParentAssetId xmlns="f105ad54-119a-4495-aa55-0e28b6b4ad2f" xsi:nil="true"/>
    <SubmitterId xmlns="f105ad54-119a-4495-aa55-0e28b6b4ad2f" xsi:nil="true"/>
    <MarketSpecific xmlns="f105ad54-119a-4495-aa55-0e28b6b4ad2f">false</MarketSpecific>
    <LocManualTestRequired xmlns="f105ad54-119a-4495-aa55-0e28b6b4ad2f">false</LocManualTestRequired>
    <Providers xmlns="f105ad54-119a-4495-aa55-0e28b6b4ad2f" xsi:nil="true"/>
    <VoteCount xmlns="f105ad54-119a-4495-aa55-0e28b6b4ad2f" xsi:nil="true"/>
    <ContentItem xmlns="f105ad54-119a-4495-aa55-0e28b6b4ad2f" xsi:nil="true"/>
    <AssetExpire xmlns="f105ad54-119a-4495-aa55-0e28b6b4ad2f">2029-01-01T00:00:00+00:00</AssetExpire>
    <IntlLangReview xmlns="f105ad54-119a-4495-aa55-0e28b6b4ad2f">false</IntlLangReview>
    <MachineTranslated xmlns="f105ad54-119a-4495-aa55-0e28b6b4ad2f">false</MachineTranslated>
    <PlannedPubDate xmlns="f105ad54-119a-4495-aa55-0e28b6b4ad2f" xsi:nil="true"/>
    <AverageRating xmlns="f105ad54-119a-4495-aa55-0e28b6b4ad2f" xsi:nil="true"/>
    <CSXUpdate xmlns="f105ad54-119a-4495-aa55-0e28b6b4ad2f">false</CSXUpdate>
    <APDescription xmlns="f105ad54-119a-4495-aa55-0e28b6b4ad2f" xsi:nil="true"/>
    <Provider xmlns="f105ad54-119a-4495-aa55-0e28b6b4ad2f" xsi:nil="true"/>
    <TaxCatchAll xmlns="f105ad54-119a-4495-aa55-0e28b6b4ad2f"/>
    <BugNumber xmlns="f105ad54-119a-4495-aa55-0e28b6b4ad2f" xsi:nil="true"/>
    <LegacyData xmlns="f105ad54-119a-4495-aa55-0e28b6b4ad2f" xsi:nil="true"/>
    <LocComments xmlns="f105ad54-119a-4495-aa55-0e28b6b4ad2f" xsi:nil="true"/>
    <IntlLangReviewDate xmlns="f105ad54-119a-4495-aa55-0e28b6b4ad2f" xsi:nil="true"/>
    <ClipArtFilename xmlns="f105ad54-119a-4495-aa55-0e28b6b4ad2f" xsi:nil="true"/>
    <ApprovalLog xmlns="f105ad54-119a-4495-aa55-0e28b6b4ad2f" xsi:nil="true"/>
    <BlockPublish xmlns="f105ad54-119a-4495-aa55-0e28b6b4ad2f">false</BlockPublish>
    <LastHandOff xmlns="f105ad54-119a-4495-aa55-0e28b6b4ad2f" xsi:nil="true"/>
    <TimesCloned xmlns="f105ad54-119a-4495-aa55-0e28b6b4ad2f" xsi:nil="true"/>
    <Component xmlns="c7af2036-029c-470e-8042-297c68a41472" xsi:nil="true"/>
    <CSXSubmissionMarket xmlns="f105ad54-119a-4495-aa55-0e28b6b4ad2f" xsi:nil="true"/>
    <HandoffToMSDN xmlns="f105ad54-119a-4495-aa55-0e28b6b4ad2f" xsi:nil="true"/>
    <ThumbnailAssetId xmlns="f105ad54-119a-4495-aa55-0e28b6b4ad2f" xsi:nil="true"/>
    <UALocRecommendation xmlns="f105ad54-119a-4495-aa55-0e28b6b4ad2f">Localize</UALocRecommendation>
    <OOCacheId xmlns="f105ad54-119a-4495-aa55-0e28b6b4ad2f" xsi:nil="true"/>
    <Description0 xmlns="c7af2036-029c-470e-8042-297c68a41472" xsi:nil="true"/>
    <IntlLangReviewer xmlns="f105ad54-119a-4495-aa55-0e28b6b4ad2f" xsi:nil="true"/>
    <IntlLocPriority xmlns="f105ad54-119a-4495-aa55-0e28b6b4ad2f" xsi:nil="true"/>
    <CSXSubmissionDate xmlns="f105ad54-119a-4495-aa55-0e28b6b4ad2f" xsi:nil="true"/>
    <FriendlyTitle xmlns="f105ad54-119a-4495-aa55-0e28b6b4ad2f" xsi:nil="true"/>
    <LocRecommendedHandoff xmlns="f105ad54-119a-4495-aa55-0e28b6b4ad2f" xsi:nil="true"/>
    <BusinessGroup xmlns="f105ad54-119a-4495-aa55-0e28b6b4ad2f" xsi:nil="true"/>
    <RecommendationsModifier xmlns="f105ad54-119a-4495-aa55-0e28b6b4ad2f" xsi:nil="true"/>
    <AcquiredFrom xmlns="f105ad54-119a-4495-aa55-0e28b6b4ad2f">Internal MS</AcquiredFrom>
    <ArtSampleDocs xmlns="f105ad54-119a-4495-aa55-0e28b6b4ad2f" xsi:nil="true"/>
    <UALocComments xmlns="f105ad54-119a-4495-aa55-0e28b6b4ad2f" xsi:nil="true"/>
    <APEditor xmlns="f105ad54-119a-4495-aa55-0e28b6b4ad2f">
      <UserInfo>
        <DisplayName/>
        <AccountId xsi:nil="true"/>
        <AccountType/>
      </UserInfo>
    </APEditor>
    <PrimaryImageGen xmlns="f105ad54-119a-4495-aa55-0e28b6b4ad2f">false</PrimaryImageGen>
    <Manager xmlns="f105ad54-119a-4495-aa55-0e28b6b4ad2f" xsi:nil="true"/>
    <PolicheckWords xmlns="f105ad54-119a-4495-aa55-0e28b6b4ad2f" xsi:nil="true"/>
    <UAProjectedTotalWords xmlns="f105ad54-119a-4495-aa55-0e28b6b4ad2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96739-AFFB-4A72-A9D3-152D875EE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582DD-32FC-4694-9B39-F5BB26C84266}">
  <ds:schemaRefs>
    <ds:schemaRef ds:uri="http://purl.org/dc/dcmitype/"/>
    <ds:schemaRef ds:uri="http://purl.org/dc/elements/1.1/"/>
    <ds:schemaRef ds:uri="http://schemas.microsoft.com/office/2006/documentManagement/types"/>
    <ds:schemaRef ds:uri="f105ad54-119a-4495-aa55-0e28b6b4ad2f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7af2036-029c-470e-8042-297c68a4147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916D14-A8E9-45A7-A1A1-1695F2703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1659</Words>
  <Application>Microsoft Office PowerPoint</Application>
  <PresentationFormat>Benutzerdefiniert</PresentationFormat>
  <Paragraphs>394</Paragraphs>
  <Slides>65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66" baseType="lpstr">
      <vt:lpstr>Tiefe</vt:lpstr>
      <vt:lpstr>Artenvielfalt</vt:lpstr>
      <vt:lpstr>Folie 2</vt:lpstr>
      <vt:lpstr>Es folgen Fragen der Kategorie „Allgemeines“</vt:lpstr>
      <vt:lpstr>Allgemeines</vt:lpstr>
      <vt:lpstr>Allgemeines</vt:lpstr>
      <vt:lpstr>Allgemeines</vt:lpstr>
      <vt:lpstr>Allgemeines</vt:lpstr>
      <vt:lpstr>Allgemeines</vt:lpstr>
      <vt:lpstr>Allgemeines</vt:lpstr>
      <vt:lpstr>Allgemeines</vt:lpstr>
      <vt:lpstr>Allgemeines</vt:lpstr>
      <vt:lpstr>Allgemeines</vt:lpstr>
      <vt:lpstr>Allgemeines</vt:lpstr>
      <vt:lpstr>Es folgen Fragen der Kategorie „Landwirtschaft“</vt:lpstr>
      <vt:lpstr>Landwirtschaft</vt:lpstr>
      <vt:lpstr>Landwirtschaft</vt:lpstr>
      <vt:lpstr>Landwirtschaft</vt:lpstr>
      <vt:lpstr>Landwirtschaft</vt:lpstr>
      <vt:lpstr>Landwirtschaft</vt:lpstr>
      <vt:lpstr>Landwirtschaft</vt:lpstr>
      <vt:lpstr>Landwirtschaft</vt:lpstr>
      <vt:lpstr>Landwirtschaft</vt:lpstr>
      <vt:lpstr>Landwirtschaft</vt:lpstr>
      <vt:lpstr>Landwirtschaft</vt:lpstr>
      <vt:lpstr>Es folgen Fragen der Kategorie „Konsum“</vt:lpstr>
      <vt:lpstr>Konsum</vt:lpstr>
      <vt:lpstr>Konsum</vt:lpstr>
      <vt:lpstr>Konsum</vt:lpstr>
      <vt:lpstr>Konsum</vt:lpstr>
      <vt:lpstr>Konsum</vt:lpstr>
      <vt:lpstr>Konsum</vt:lpstr>
      <vt:lpstr>Konsum</vt:lpstr>
      <vt:lpstr>Konsum</vt:lpstr>
      <vt:lpstr>Konsum</vt:lpstr>
      <vt:lpstr>Konsum</vt:lpstr>
      <vt:lpstr>Es folgen Fragen der Kategorie „Klima“</vt:lpstr>
      <vt:lpstr>Klima</vt:lpstr>
      <vt:lpstr>Klima</vt:lpstr>
      <vt:lpstr>Klima</vt:lpstr>
      <vt:lpstr>Klima</vt:lpstr>
      <vt:lpstr>Klima</vt:lpstr>
      <vt:lpstr>Klima</vt:lpstr>
      <vt:lpstr>Klima</vt:lpstr>
      <vt:lpstr>Klima</vt:lpstr>
      <vt:lpstr>Klima</vt:lpstr>
      <vt:lpstr>Klima</vt:lpstr>
      <vt:lpstr>Es folgen Fragen der Kategorie  „Maßnahmen- was kann ich selber tun? “</vt:lpstr>
      <vt:lpstr>Maßnahmen-was kann ich selber tun?</vt:lpstr>
      <vt:lpstr>Maßnahmen – was kann ich selber tun?</vt:lpstr>
      <vt:lpstr>Maßnahmen- was kann ich selber tun?</vt:lpstr>
      <vt:lpstr>Maßnahmen – was kann ich selber tun?</vt:lpstr>
      <vt:lpstr>Maßnahmen – was kann ich selber tun?</vt:lpstr>
      <vt:lpstr>Maßnahmen – was kann ich selber tun?</vt:lpstr>
      <vt:lpstr>Maßnahmen – Was kann ich selber tun?</vt:lpstr>
      <vt:lpstr>Maßnahmen – Was kann ich selber tun?</vt:lpstr>
      <vt:lpstr>Maßnahmen – Was kann ich selber tun?</vt:lpstr>
      <vt:lpstr>Maßnahmen – Was kann ich selber tun?</vt:lpstr>
      <vt:lpstr>Bonusfrage</vt:lpstr>
      <vt:lpstr>Bonusfrage</vt:lpstr>
      <vt:lpstr>Bonusfrage</vt:lpstr>
      <vt:lpstr>Bonusfrage</vt:lpstr>
      <vt:lpstr>Bonusfrage</vt:lpstr>
      <vt:lpstr>Bonusfrage</vt:lpstr>
      <vt:lpstr>Bonusfrage</vt:lpstr>
      <vt:lpstr>Bonusfrage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2018-01-21T18:09:40Z</dcterms:created>
  <dcterms:modified xsi:type="dcterms:W3CDTF">2019-09-09T06:53:57Z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CategoryTags">
    <vt:lpwstr/>
  </property>
  <property fmtid="{D5CDD505-2E9C-101B-9397-08002B2CF9AE}" pid="3" name="InternalTags">
    <vt:lpwstr/>
  </property>
  <property fmtid="{D5CDD505-2E9C-101B-9397-08002B2CF9AE}" pid="4" name="CampaignTags">
    <vt:lpwstr/>
  </property>
  <property fmtid="{D5CDD505-2E9C-101B-9397-08002B2CF9AE}" pid="5" name="ContentTypeId">
    <vt:lpwstr>0x01010037696D9D1D95EC45A9440548E782419D04008C4669C20C93454ABB50E332FADBDDBE</vt:lpwstr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HiddenCategoryTagsTaxHTField0">
    <vt:lpwstr/>
  </property>
  <property fmtid="{D5CDD505-2E9C-101B-9397-08002B2CF9AE}" pid="9" name="CategoryTags">
    <vt:lpwstr/>
  </property>
  <property fmtid="{D5CDD505-2E9C-101B-9397-08002B2CF9AE}" pid="10" name="ScenarioTags">
    <vt:lpwstr/>
  </property>
  <property fmtid="{D5CDD505-2E9C-101B-9397-08002B2CF9AE}" pid="11" name="CategoryTagsTaxHTField0">
    <vt:lpwstr/>
  </property>
</Properties>
</file>